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60" r:id="rId2"/>
  </p:sldMasterIdLst>
  <p:notesMasterIdLst>
    <p:notesMasterId r:id="rId64"/>
  </p:notesMasterIdLst>
  <p:sldIdLst>
    <p:sldId id="256" r:id="rId3"/>
    <p:sldId id="257" r:id="rId4"/>
    <p:sldId id="258" r:id="rId5"/>
    <p:sldId id="259" r:id="rId6"/>
    <p:sldId id="260" r:id="rId7"/>
    <p:sldId id="262" r:id="rId8"/>
    <p:sldId id="261" r:id="rId9"/>
    <p:sldId id="263" r:id="rId10"/>
    <p:sldId id="264" r:id="rId11"/>
    <p:sldId id="265" r:id="rId12"/>
    <p:sldId id="266" r:id="rId13"/>
    <p:sldId id="267" r:id="rId14"/>
    <p:sldId id="268" r:id="rId15"/>
    <p:sldId id="269" r:id="rId16"/>
    <p:sldId id="270" r:id="rId17"/>
    <p:sldId id="271" r:id="rId18"/>
    <p:sldId id="315" r:id="rId19"/>
    <p:sldId id="272" r:id="rId20"/>
    <p:sldId id="273" r:id="rId21"/>
    <p:sldId id="274" r:id="rId22"/>
    <p:sldId id="276" r:id="rId23"/>
    <p:sldId id="316" r:id="rId24"/>
    <p:sldId id="278" r:id="rId25"/>
    <p:sldId id="279" r:id="rId26"/>
    <p:sldId id="280" r:id="rId27"/>
    <p:sldId id="311" r:id="rId28"/>
    <p:sldId id="312" r:id="rId29"/>
    <p:sldId id="313" r:id="rId30"/>
    <p:sldId id="314" r:id="rId31"/>
    <p:sldId id="282" r:id="rId32"/>
    <p:sldId id="283" r:id="rId33"/>
    <p:sldId id="284" r:id="rId34"/>
    <p:sldId id="285" r:id="rId35"/>
    <p:sldId id="286" r:id="rId36"/>
    <p:sldId id="317" r:id="rId37"/>
    <p:sldId id="318" r:id="rId38"/>
    <p:sldId id="287" r:id="rId39"/>
    <p:sldId id="288" r:id="rId40"/>
    <p:sldId id="289" r:id="rId41"/>
    <p:sldId id="290" r:id="rId42"/>
    <p:sldId id="291" r:id="rId43"/>
    <p:sldId id="292" r:id="rId44"/>
    <p:sldId id="293" r:id="rId45"/>
    <p:sldId id="319"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NroULg5NBB6anHMeNogx+j0nb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786539-2D4C-4D85-9D78-D800F7B9846D}">
  <a:tblStyle styleId="{FB786539-2D4C-4D85-9D78-D800F7B9846D}" styleName="Table_0">
    <a:wholeTbl>
      <a:tcTxStyle b="off" i="off">
        <a:font>
          <a:latin typeface="Georgia"/>
          <a:ea typeface="Georgia"/>
          <a:cs typeface="Georgi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Georgia"/>
          <a:ea typeface="Georgia"/>
          <a:cs typeface="Georgia"/>
        </a:font>
        <a:schemeClr val="lt1"/>
      </a:tcTxStyle>
      <a:tcStyle>
        <a:tcBdr/>
        <a:fill>
          <a:solidFill>
            <a:schemeClr val="accent1"/>
          </a:solidFill>
        </a:fill>
      </a:tcStyle>
    </a:lastCol>
    <a:firstCol>
      <a:tcTxStyle b="on" i="off">
        <a:font>
          <a:latin typeface="Georgia"/>
          <a:ea typeface="Georgia"/>
          <a:cs typeface="Georgia"/>
        </a:font>
        <a:schemeClr val="lt1"/>
      </a:tcTxStyle>
      <a:tcStyle>
        <a:tcBdr/>
        <a:fill>
          <a:solidFill>
            <a:schemeClr val="accent1"/>
          </a:solidFill>
        </a:fill>
      </a:tcStyle>
    </a:firstCol>
    <a:lastRow>
      <a:tcTxStyle b="on" i="off">
        <a:font>
          <a:latin typeface="Georgia"/>
          <a:ea typeface="Georgia"/>
          <a:cs typeface="Georgi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eorgia"/>
          <a:ea typeface="Georgia"/>
          <a:cs typeface="Georgi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B48CAAC-2792-48D4-878F-0B959BFBADCB}" styleName="Table_1">
    <a:wholeTbl>
      <a:tcTxStyle b="off" i="off">
        <a:font>
          <a:latin typeface="Georgia"/>
          <a:ea typeface="Georgia"/>
          <a:cs typeface="Georgi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96" autoAdjust="0"/>
  </p:normalViewPr>
  <p:slideViewPr>
    <p:cSldViewPr snapToGrid="0">
      <p:cViewPr varScale="1">
        <p:scale>
          <a:sx n="42" d="100"/>
          <a:sy n="42" d="100"/>
        </p:scale>
        <p:origin x="60"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 Kỹ thuật thiết kế chương trình theo phương pháp lập trình thủ tục như trong ví dụ minh họa vừa nêu được gọi là kỹ thuật thiết kế từ trên xuống (top down design). </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Kỹ thuật này bắt đầu với cả hệ thống rồi sau đó chia nhỏ ra thành các thủ tục con. Nếu thủ tục con còn phức tạp thì tiếp tục phân rã thành những thủ tục con nhỏ hơn. Những thành phần xử lý nhỏ này được gọi là chương trình con (subroutine) hay còn gọi là thủ tục (procedure). </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Kỹ thuật này hoàn toàn phù hợp với phương pháp lập trình thủ tục vì cả hai đều xuất phát từ cùng ý tưởng đó là chia để trị. </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Nhờ kỹ thuật này mà cả chương trình dễ dàng được phân chia cho nhiều người cùng tham gia xây dựng.</a:t>
            </a:r>
            <a:endParaRPr/>
          </a:p>
        </p:txBody>
      </p:sp>
      <p:sp>
        <p:nvSpPr>
          <p:cNvPr id="396" name="Google Shape;396;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a:solidFill>
                  <a:schemeClr val="dk1"/>
                </a:solidFill>
                <a:latin typeface="Calibri"/>
                <a:ea typeface="Calibri"/>
                <a:cs typeface="Calibri"/>
                <a:sym typeface="Calibri"/>
              </a:rPr>
              <a:t>Các thủ tục chia sẻ dữ liệu với nhau và lần lượt thực hiện các xử lý trên những dữ liệu dùng chung đó. Để làm được điều này, dữ liệu dùng chung sẽ được chứa trong các ô nhớ được gọi là biến toàn cục (global variables).  Sau đó thông qua các biến này, chương trình chính sẽ truyền dữ liệu vào trong những lời gọi thủ tục. Tiếp theo chúng sẽ được xử lý cục bộ tại các thủ tục như ví dụ được minh họa trong hình bên dưới. Vì là dữ liệu dùng chung cho nên có thể xảy ra những xung đột trong cách xử lý giữa các thủ tục hoặc những vấn đề không tương thích về cấu trúc dữ liệu. Do đó đối với phương pháp lập trình này đòi hỏi nhà thiết kế và các lập trình viên phải biết cách quản lý những dữ liệu dùng chung này.</a:t>
            </a:r>
            <a:endParaRPr/>
          </a:p>
        </p:txBody>
      </p:sp>
      <p:sp>
        <p:nvSpPr>
          <p:cNvPr id="444" name="Google Shape;444;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53596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Lớp có thể được xem như là bản thiết kế cho đối tượng. Từ thiết kế đó có thể tạo ra nhiều đối tượng khác nhau nhưng có đặc điểm giống nhau.  </a:t>
            </a:r>
            <a:r>
              <a:rPr lang="en-US" sz="1200" i="1">
                <a:solidFill>
                  <a:schemeClr val="dk1"/>
                </a:solidFill>
                <a:latin typeface="Calibri"/>
                <a:ea typeface="Calibri"/>
                <a:cs typeface="Calibri"/>
                <a:sym typeface="Calibri"/>
              </a:rPr>
              <a:t>Mỗi đối tượng cụ thể của lớp tại một thời điểm xác định được gọi là một thực thể (instance)</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Tính đóng gói (Encapsulation):  Tính đóng gói là sự gói gọn các thuộc tính và các phương thức vào trong đối tượng như ở thế giới thực. </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Tính giao diện (Interfaces): Giao diện ở đây được hiểu theo nghĩa là đối tượng sẽ cung cấp cổng giao tiếp để đối tượng khác có thể tương tác được với nó. </a:t>
            </a:r>
            <a:endParaRPr sz="1200" i="1">
              <a:solidFill>
                <a:schemeClr val="dk1"/>
              </a:solidFill>
              <a:latin typeface="Calibri"/>
              <a:ea typeface="Calibri"/>
              <a:cs typeface="Calibri"/>
              <a:sym typeface="Calibri"/>
            </a:endParaRPr>
          </a:p>
          <a:p>
            <a:pPr marL="171450" lvl="0" indent="-171450" algn="l" rtl="0">
              <a:spcBef>
                <a:spcPts val="0"/>
              </a:spcBef>
              <a:spcAft>
                <a:spcPts val="0"/>
              </a:spcAft>
              <a:buClr>
                <a:schemeClr val="dk1"/>
              </a:buClr>
              <a:buSzPts val="1200"/>
              <a:buFont typeface="Calibri"/>
              <a:buChar char="-"/>
            </a:pPr>
            <a:r>
              <a:rPr lang="en-US"/>
              <a:t>Tính đa hình (Polymorphism): Tính đa hình là khả năng đối tượng biết chọn phương thức phù hợp với tình huống cụ thể để thực hiện. Ví dụ: Khi ta bấm nút play của máy hát trên xe ô tô,  tuỳ theo loại đĩa mà đầu đĩa sẽ biết chơi nhạc mp3, wma, nhac CD, phim VCD hay DVD.</a:t>
            </a:r>
            <a:endParaRPr/>
          </a:p>
          <a:p>
            <a:pPr marL="171450" lvl="0" indent="-171450" algn="l" rtl="0">
              <a:spcBef>
                <a:spcPts val="0"/>
              </a:spcBef>
              <a:spcAft>
                <a:spcPts val="0"/>
              </a:spcAft>
              <a:buClr>
                <a:schemeClr val="dk1"/>
              </a:buClr>
              <a:buSzPts val="1200"/>
              <a:buFont typeface="Calibri"/>
              <a:buChar char="-"/>
            </a:pPr>
            <a:r>
              <a:rPr lang="en-US"/>
              <a:t>Tính kế thừa (Inheritance): Tính kế thừa là khả năng mở rộng lớp để có lớp mới chuyên biệt hơn. Ví dụ như chúng ta cần tạo ra đối tượng xe ô tô thể thao. Đây là một loại xe ô tô chuyên biệt hơn của xe ô tô thường. Khi đó lớp dùng để định nghĩa xe ô tô thể thao cũng sẽ có những thuộc tính và phương thức tương tự như như lớp xe ô tô thường. Ngoài ra, nó sẽ có thêm thuộc tính loại mui để cho biết là mui cứng hay mui mềm. Đồng thời lớp này sẽ có thêm phương thức đó là đóng và mở mui xe.</a:t>
            </a:r>
            <a:endParaRPr/>
          </a:p>
          <a:p>
            <a:pPr marL="171450" lvl="0" indent="-95250" algn="l" rtl="0">
              <a:spcBef>
                <a:spcPts val="0"/>
              </a:spcBef>
              <a:spcAft>
                <a:spcPts val="0"/>
              </a:spcAft>
              <a:buClr>
                <a:schemeClr val="dk1"/>
              </a:buClr>
              <a:buSzPts val="1200"/>
              <a:buFont typeface="Calibri"/>
              <a:buNone/>
            </a:pPr>
            <a:endParaRPr/>
          </a:p>
        </p:txBody>
      </p:sp>
      <p:sp>
        <p:nvSpPr>
          <p:cNvPr id="553" name="Google Shape;55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Liên hệ toán học để tiếp cận biến và kiểu dữ liệu trong tin học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Chỉ đọc hiểu đề và không cần giải bài toán đã nêu. Chú ý x là biến trong toán học, miền giá trị của biến x là những giá trị mà x có thể nhận. Tương tự trong lập trình để giải quyết những vấn đề khác nhau trong cuộc sống cũng cần có biến lưu trữ dữ liệu với những đặc điểm và miền giá trị khác nhau.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Những đặc điểm và miền giá trị này được gọi là kiểu dữ liệu (giống như trong toán học có số tự nhiên, số nguyên, số thực,…)</a:t>
            </a:r>
            <a:endParaRPr/>
          </a:p>
        </p:txBody>
      </p:sp>
      <p:sp>
        <p:nvSpPr>
          <p:cNvPr id="581" name="Google Shape;58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Liên hệ toán học để tiếp cận biến và kiểu dữ liệu trong tin học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Chỉ đọc hiểu đề và không cần giải bài toán đã nêu. Chú ý x là biến trong toán học, miền giá trị của biến x là những giá trị mà x có thể nhận. Tương tự trong lập trình để giải quyết những vấn đề khác nhau trong cuộc sống cũng cần có biến lưu trữ dữ liệu với những đặc điểm và miền giá trị khác nhau.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Những đặc điểm và miền giá trị này được gọi là kiểu dữ liệu (giống như trong toán học có số tự nhiên, số nguyên, số thực,…)</a:t>
            </a:r>
            <a:endParaRPr/>
          </a:p>
        </p:txBody>
      </p:sp>
      <p:sp>
        <p:nvSpPr>
          <p:cNvPr id="581" name="Google Shape;58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195624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Dữ liệu trước và sau khi chương trình xử lý đều phải được đặt trên bộ nhớ chính (RAM). Bộ nhớ chính là nơi chịu sự quản lý của hệ điều hành. Nói khác đi, để có thể sử dụng được một vùng nhớ nào đó trên bộ nhớ chính thì chương trình phải được sự cho phép của hệ điều hành. Vì vậy hệ điều hành cần phải có cơ chế để cho chương trình có thể xin phép được sử dụng các ô nhớ. Cơ chế này đã được các ngôn ngữ lập trình hỗ trợ thông qua việc khai báo biến. </a:t>
            </a:r>
            <a:endParaRPr/>
          </a:p>
        </p:txBody>
      </p:sp>
      <p:sp>
        <p:nvSpPr>
          <p:cNvPr id="619" name="Google Shape;61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Dữ liệu trước và sau khi chương trình xử lý đều phải được đặt trên bộ nhớ chính (RAM). Bộ nhớ chính là nơi chịu sự quản lý của hệ điều hành. Nói khác đi, để có thể sử dụng được một vùng nhớ nào đó trên bộ nhớ chính thì chương trình phải được sự cho phép của hệ điều hành. Vì vậy hệ điều hành cần phải có cơ chế để cho chương trình có thể xin phép được sử dụng các ô nhớ. Cơ chế này đã được các ngôn ngữ lập trình hỗ trợ thông qua việc khai báo biến. </a:t>
            </a:r>
            <a:endParaRPr/>
          </a:p>
        </p:txBody>
      </p:sp>
      <p:sp>
        <p:nvSpPr>
          <p:cNvPr id="634" name="Google Shape;634;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47057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303832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38799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05313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Xem thầy đặt đủ chưa? Nên nói các bạn tuân thủ luôn để việc coding thực sự rõ rang</a:t>
            </a:r>
            <a:endParaRPr/>
          </a:p>
          <a:p>
            <a:pPr marL="0" lvl="0" indent="0" algn="l" rtl="0">
              <a:spcBef>
                <a:spcPts val="0"/>
              </a:spcBef>
              <a:spcAft>
                <a:spcPts val="0"/>
              </a:spcAft>
              <a:buNone/>
            </a:pPr>
            <a:endParaRPr/>
          </a:p>
          <a:p>
            <a:pPr marL="0" lvl="0" indent="0" algn="l" rtl="0">
              <a:spcBef>
                <a:spcPts val="0"/>
              </a:spcBef>
              <a:spcAft>
                <a:spcPts val="0"/>
              </a:spcAft>
              <a:buNone/>
            </a:pPr>
            <a:r>
              <a:rPr lang="en-US"/>
              <a:t>*Thêm quy tắc phổ biến hiện nay như quy tắc lạc đà… không chứa các ký tự đặc biệt @, $, %,… không đc trùng với từ khóa của ngôn ngữ lập trình</a:t>
            </a:r>
            <a:endParaRPr/>
          </a:p>
          <a:p>
            <a:pPr marL="0" lvl="0" indent="0" algn="l" rtl="0">
              <a:spcBef>
                <a:spcPts val="0"/>
              </a:spcBef>
              <a:spcAft>
                <a:spcPts val="0"/>
              </a:spcAft>
              <a:buNone/>
            </a:pPr>
            <a:r>
              <a:rPr lang="en-US"/>
              <a:t>Nên đặt tên biến để gợi nhớ chức năng của biến nếu có thể</a:t>
            </a:r>
            <a:endParaRPr/>
          </a:p>
        </p:txBody>
      </p:sp>
      <p:sp>
        <p:nvSpPr>
          <p:cNvPr id="662" name="Google Shape;662;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*Em thêm ví dụ</a:t>
            </a:r>
            <a:endParaRPr/>
          </a:p>
        </p:txBody>
      </p:sp>
      <p:sp>
        <p:nvSpPr>
          <p:cNvPr id="675" name="Google Shape;675;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7" name="Google Shape;687;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5" name="Google Shape;705;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Để tránh tăng độ phức tạp, chúng ta nên hạn chế viết dạng lồng này và không nên lồng quá hai cấp.</a:t>
            </a:r>
            <a:endParaRPr/>
          </a:p>
        </p:txBody>
      </p:sp>
      <p:sp>
        <p:nvSpPr>
          <p:cNvPr id="723" name="Google Shape;723;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Để tránh tăng độ phức tạp, chúng ta nên hạn chế viết dạng lồng này và không nên lồng quá hai cấp.</a:t>
            </a:r>
            <a:endParaRPr/>
          </a:p>
        </p:txBody>
      </p:sp>
      <p:sp>
        <p:nvSpPr>
          <p:cNvPr id="723" name="Google Shape;723;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803027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Để tránh tăng độ phức tạp, chúng ta nên hạn chế viết dạng lồng này và không nên lồng quá hai cấp.</a:t>
            </a:r>
            <a:endParaRPr/>
          </a:p>
        </p:txBody>
      </p:sp>
      <p:sp>
        <p:nvSpPr>
          <p:cNvPr id="723" name="Google Shape;723;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304581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6" name="Google Shape;736;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i="1">
                <a:solidFill>
                  <a:schemeClr val="dk1"/>
                </a:solidFill>
                <a:latin typeface="Calibri"/>
                <a:ea typeface="Calibri"/>
                <a:cs typeface="Calibri"/>
                <a:sym typeface="Calibri"/>
              </a:rPr>
              <a:t>Vòng lặp while</a:t>
            </a:r>
            <a:r>
              <a:rPr lang="en-US" sz="1200">
                <a:solidFill>
                  <a:schemeClr val="dk1"/>
                </a:solidFill>
                <a:latin typeface="Calibri"/>
                <a:ea typeface="Calibri"/>
                <a:cs typeface="Calibri"/>
                <a:sym typeface="Calibri"/>
              </a:rPr>
              <a:t> dùng để thực hiện thao tác lặp với số lần không biết trước.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Thao tác lặp chỉ dừng lại khi không thỏa một điều kiện xác định cho trước</a:t>
            </a:r>
            <a:endParaRPr/>
          </a:p>
        </p:txBody>
      </p:sp>
      <p:sp>
        <p:nvSpPr>
          <p:cNvPr id="763" name="Google Shape;76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dirty="0" err="1"/>
              <a:t>phân</a:t>
            </a:r>
            <a:r>
              <a:rPr lang="en-US" dirty="0"/>
              <a:t> </a:t>
            </a:r>
            <a:r>
              <a:rPr lang="en-US" dirty="0" err="1"/>
              <a:t>biệt</a:t>
            </a:r>
            <a:r>
              <a:rPr lang="en-US" dirty="0"/>
              <a:t> </a:t>
            </a:r>
            <a:r>
              <a:rPr lang="en-US" dirty="0" err="1"/>
              <a:t>như</a:t>
            </a:r>
            <a:r>
              <a:rPr lang="en-US" dirty="0"/>
              <a:t> </a:t>
            </a:r>
            <a:r>
              <a:rPr lang="en-US" dirty="0" err="1"/>
              <a:t>thế</a:t>
            </a:r>
            <a:r>
              <a:rPr lang="en-US" dirty="0"/>
              <a:t> </a:t>
            </a:r>
            <a:r>
              <a:rPr lang="en-US" dirty="0" err="1"/>
              <a:t>nào</a:t>
            </a:r>
            <a:r>
              <a:rPr lang="en-US" dirty="0"/>
              <a:t> </a:t>
            </a:r>
            <a:r>
              <a:rPr lang="en-US" dirty="0" err="1"/>
              <a:t>là</a:t>
            </a:r>
            <a:r>
              <a:rPr lang="en-US" dirty="0"/>
              <a:t> </a:t>
            </a:r>
            <a:r>
              <a:rPr lang="en-US" dirty="0" err="1"/>
              <a:t>lặp</a:t>
            </a:r>
            <a:r>
              <a:rPr lang="en-US" dirty="0"/>
              <a:t> </a:t>
            </a:r>
            <a:r>
              <a:rPr lang="en-US" dirty="0" err="1"/>
              <a:t>với</a:t>
            </a:r>
            <a:r>
              <a:rPr lang="en-US" dirty="0"/>
              <a:t> </a:t>
            </a:r>
            <a:r>
              <a:rPr lang="en-US" dirty="0" err="1"/>
              <a:t>số</a:t>
            </a:r>
            <a:r>
              <a:rPr lang="en-US" dirty="0"/>
              <a:t> </a:t>
            </a:r>
            <a:r>
              <a:rPr lang="en-US" dirty="0" err="1"/>
              <a:t>lần</a:t>
            </a:r>
            <a:r>
              <a:rPr lang="en-US" dirty="0"/>
              <a:t> </a:t>
            </a:r>
            <a:r>
              <a:rPr lang="en-US" dirty="0" err="1"/>
              <a:t>biết</a:t>
            </a:r>
            <a:r>
              <a:rPr lang="en-US" dirty="0"/>
              <a:t> </a:t>
            </a:r>
            <a:r>
              <a:rPr lang="en-US" dirty="0" err="1"/>
              <a:t>trước</a:t>
            </a:r>
            <a:r>
              <a:rPr lang="en-US" dirty="0"/>
              <a:t> </a:t>
            </a:r>
            <a:r>
              <a:rPr lang="en-US" dirty="0" err="1"/>
              <a:t>và</a:t>
            </a:r>
            <a:r>
              <a:rPr lang="en-US" dirty="0"/>
              <a:t> </a:t>
            </a:r>
            <a:r>
              <a:rPr lang="en-US" dirty="0" err="1"/>
              <a:t>lặp</a:t>
            </a:r>
            <a:r>
              <a:rPr lang="en-US" dirty="0"/>
              <a:t> </a:t>
            </a:r>
            <a:r>
              <a:rPr lang="en-US" dirty="0" err="1"/>
              <a:t>với</a:t>
            </a:r>
            <a:r>
              <a:rPr lang="en-US" dirty="0"/>
              <a:t> </a:t>
            </a:r>
            <a:r>
              <a:rPr lang="en-US" dirty="0" err="1"/>
              <a:t>số</a:t>
            </a:r>
            <a:r>
              <a:rPr lang="en-US" dirty="0"/>
              <a:t> </a:t>
            </a:r>
            <a:r>
              <a:rPr lang="en-US" dirty="0" err="1"/>
              <a:t>lần</a:t>
            </a:r>
            <a:r>
              <a:rPr lang="en-US" dirty="0"/>
              <a:t> </a:t>
            </a:r>
            <a:r>
              <a:rPr lang="en-US" dirty="0" err="1"/>
              <a:t>không</a:t>
            </a:r>
            <a:r>
              <a:rPr lang="en-US" dirty="0"/>
              <a:t> </a:t>
            </a:r>
            <a:r>
              <a:rPr lang="en-US" dirty="0" err="1"/>
              <a:t>biết</a:t>
            </a:r>
            <a:r>
              <a:rPr lang="en-US" dirty="0"/>
              <a:t> </a:t>
            </a:r>
            <a:r>
              <a:rPr lang="en-US" dirty="0" err="1"/>
              <a:t>trước</a:t>
            </a:r>
            <a:endParaRPr lang="en-US" dirty="0"/>
          </a:p>
          <a:p>
            <a:pPr marL="0" lvl="0" indent="0" algn="l" rtl="0">
              <a:spcBef>
                <a:spcPts val="0"/>
              </a:spcBef>
              <a:spcAft>
                <a:spcPts val="0"/>
              </a:spcAft>
              <a:buNone/>
            </a:pPr>
            <a:r>
              <a:rPr lang="en-US" dirty="0"/>
              <a:t>*</a:t>
            </a:r>
            <a:r>
              <a:rPr lang="en-US" dirty="0" err="1"/>
              <a:t>với</a:t>
            </a:r>
            <a:r>
              <a:rPr lang="en-US" dirty="0"/>
              <a:t> </a:t>
            </a:r>
            <a:r>
              <a:rPr lang="en-US" dirty="0" err="1"/>
              <a:t>cấu</a:t>
            </a:r>
            <a:r>
              <a:rPr lang="en-US" dirty="0"/>
              <a:t> </a:t>
            </a:r>
            <a:r>
              <a:rPr lang="en-US" dirty="0" err="1"/>
              <a:t>trúc</a:t>
            </a:r>
            <a:r>
              <a:rPr lang="en-US" dirty="0"/>
              <a:t> </a:t>
            </a:r>
            <a:r>
              <a:rPr lang="en-US" dirty="0" err="1"/>
              <a:t>lặp</a:t>
            </a:r>
            <a:r>
              <a:rPr lang="en-US" dirty="0"/>
              <a:t>, </a:t>
            </a:r>
            <a:r>
              <a:rPr lang="en-US" dirty="0" err="1"/>
              <a:t>khi</a:t>
            </a:r>
            <a:r>
              <a:rPr lang="en-US" dirty="0"/>
              <a:t> </a:t>
            </a:r>
            <a:r>
              <a:rPr lang="en-US" dirty="0" err="1"/>
              <a:t>lập</a:t>
            </a:r>
            <a:r>
              <a:rPr lang="en-US" dirty="0"/>
              <a:t> </a:t>
            </a:r>
            <a:r>
              <a:rPr lang="en-US" dirty="0" err="1"/>
              <a:t>trình</a:t>
            </a:r>
            <a:r>
              <a:rPr lang="en-US" dirty="0"/>
              <a:t> </a:t>
            </a:r>
            <a:r>
              <a:rPr lang="en-US" dirty="0" err="1"/>
              <a:t>nên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lệnh</a:t>
            </a:r>
            <a:r>
              <a:rPr lang="en-US" dirty="0"/>
              <a:t> </a:t>
            </a:r>
            <a:r>
              <a:rPr lang="en-US" dirty="0" err="1"/>
              <a:t>cần</a:t>
            </a:r>
            <a:r>
              <a:rPr lang="en-US" dirty="0"/>
              <a:t> </a:t>
            </a:r>
            <a:r>
              <a:rPr lang="en-US" dirty="0" err="1"/>
              <a:t>thực</a:t>
            </a:r>
            <a:r>
              <a:rPr lang="en-US" dirty="0"/>
              <a:t> </a:t>
            </a:r>
            <a:r>
              <a:rPr lang="en-US" dirty="0" err="1"/>
              <a:t>thi</a:t>
            </a:r>
            <a:r>
              <a:rPr lang="en-US" dirty="0"/>
              <a:t> </a:t>
            </a:r>
            <a:r>
              <a:rPr lang="en-US" dirty="0" err="1"/>
              <a:t>rồi</a:t>
            </a:r>
            <a:r>
              <a:rPr lang="en-US" dirty="0"/>
              <a:t> </a:t>
            </a:r>
            <a:r>
              <a:rPr lang="en-US" dirty="0" err="1"/>
              <a:t>mới</a:t>
            </a:r>
            <a:r>
              <a:rPr lang="en-US" dirty="0"/>
              <a:t> </a:t>
            </a:r>
            <a:r>
              <a:rPr lang="en-US" dirty="0" err="1"/>
              <a:t>thay</a:t>
            </a:r>
            <a:r>
              <a:rPr lang="en-US" dirty="0"/>
              <a:t> </a:t>
            </a:r>
            <a:r>
              <a:rPr lang="en-US" dirty="0" err="1"/>
              <a:t>đổi</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các</a:t>
            </a:r>
            <a:r>
              <a:rPr lang="en-US" dirty="0"/>
              <a:t> </a:t>
            </a:r>
            <a:r>
              <a:rPr lang="en-US" dirty="0" err="1"/>
              <a:t>biến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biểu</a:t>
            </a:r>
            <a:r>
              <a:rPr lang="en-US" dirty="0"/>
              <a:t> </a:t>
            </a:r>
            <a:r>
              <a:rPr lang="en-US" dirty="0" err="1"/>
              <a:t>thức</a:t>
            </a:r>
            <a:r>
              <a:rPr lang="en-US" dirty="0"/>
              <a:t> </a:t>
            </a:r>
            <a:r>
              <a:rPr lang="en-US" dirty="0" err="1"/>
              <a:t>điều</a:t>
            </a:r>
            <a:r>
              <a:rPr lang="en-US" dirty="0"/>
              <a:t> </a:t>
            </a:r>
            <a:r>
              <a:rPr lang="en-US" dirty="0" err="1"/>
              <a:t>kiện</a:t>
            </a:r>
            <a:r>
              <a:rPr lang="en-US" dirty="0"/>
              <a:t>.</a:t>
            </a:r>
            <a:endParaRPr dirty="0"/>
          </a:p>
        </p:txBody>
      </p:sp>
      <p:sp>
        <p:nvSpPr>
          <p:cNvPr id="780" name="Google Shape;78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Quy</a:t>
            </a:r>
            <a:r>
              <a:rPr lang="en-US" dirty="0"/>
              <a:t> </a:t>
            </a:r>
            <a:r>
              <a:rPr lang="en-US" dirty="0" err="1"/>
              <a:t>trình</a:t>
            </a:r>
            <a:r>
              <a:rPr lang="en-US" dirty="0"/>
              <a:t> </a:t>
            </a:r>
            <a:r>
              <a:rPr lang="en-US" dirty="0" err="1"/>
              <a:t>gần</a:t>
            </a:r>
            <a:r>
              <a:rPr lang="en-US" dirty="0"/>
              <a:t> </a:t>
            </a:r>
            <a:r>
              <a:rPr lang="en-US" dirty="0" err="1"/>
              <a:t>gũi</a:t>
            </a:r>
            <a:r>
              <a:rPr lang="en-US" dirty="0"/>
              <a:t> </a:t>
            </a:r>
            <a:r>
              <a:rPr lang="en-US" dirty="0" err="1"/>
              <a:t>hơn</a:t>
            </a:r>
            <a:r>
              <a:rPr lang="en-US" dirty="0"/>
              <a:t>, </a:t>
            </a:r>
            <a:r>
              <a:rPr lang="en-US" dirty="0" err="1"/>
              <a:t>thu</a:t>
            </a:r>
            <a:r>
              <a:rPr lang="en-US" dirty="0"/>
              <a:t> </a:t>
            </a:r>
            <a:r>
              <a:rPr lang="en-US" dirty="0" err="1"/>
              <a:t>hút</a:t>
            </a:r>
            <a:r>
              <a:rPr lang="en-US" dirty="0"/>
              <a:t> </a:t>
            </a:r>
            <a:r>
              <a:rPr lang="en-US" dirty="0" err="1"/>
              <a:t>ngay</a:t>
            </a:r>
            <a:r>
              <a:rPr lang="en-US" dirty="0"/>
              <a:t> </a:t>
            </a:r>
            <a:r>
              <a:rPr lang="en-US" dirty="0" err="1"/>
              <a:t>từ</a:t>
            </a:r>
            <a:r>
              <a:rPr lang="en-US" dirty="0"/>
              <a:t> </a:t>
            </a:r>
            <a:r>
              <a:rPr lang="en-US" dirty="0" err="1"/>
              <a:t>đầu</a:t>
            </a:r>
            <a:r>
              <a:rPr lang="en-US" dirty="0"/>
              <a:t>: </a:t>
            </a:r>
            <a:r>
              <a:rPr lang="en-US" dirty="0" err="1"/>
              <a:t>Quy</a:t>
            </a:r>
            <a:r>
              <a:rPr lang="en-US" dirty="0"/>
              <a:t> </a:t>
            </a:r>
            <a:r>
              <a:rPr lang="en-US" dirty="0" err="1"/>
              <a:t>trình</a:t>
            </a:r>
            <a:r>
              <a:rPr lang="en-US" dirty="0"/>
              <a:t> check </a:t>
            </a:r>
            <a:r>
              <a:rPr lang="en-US" dirty="0" err="1"/>
              <a:t>thông</a:t>
            </a:r>
            <a:r>
              <a:rPr lang="en-US" dirty="0"/>
              <a:t> </a:t>
            </a:r>
            <a:r>
              <a:rPr lang="en-US" dirty="0" err="1"/>
              <a:t>báo</a:t>
            </a:r>
            <a:r>
              <a:rPr lang="en-US" dirty="0"/>
              <a:t> </a:t>
            </a:r>
            <a:r>
              <a:rPr lang="en-US" dirty="0" err="1"/>
              <a:t>facebook</a:t>
            </a:r>
            <a:r>
              <a:rPr lang="en-US" dirty="0"/>
              <a:t>/</a:t>
            </a:r>
            <a:r>
              <a:rPr lang="en-US" dirty="0" err="1"/>
              <a:t>insta</a:t>
            </a:r>
            <a:r>
              <a:rPr lang="en-US" dirty="0"/>
              <a:t> </a:t>
            </a:r>
            <a:r>
              <a:rPr lang="en-US" dirty="0" err="1"/>
              <a:t>khi</a:t>
            </a:r>
            <a:r>
              <a:rPr lang="en-US" dirty="0"/>
              <a:t> </a:t>
            </a:r>
            <a:r>
              <a:rPr lang="en-US" dirty="0" err="1"/>
              <a:t>thức</a:t>
            </a:r>
            <a:r>
              <a:rPr lang="en-US" dirty="0"/>
              <a:t> </a:t>
            </a:r>
            <a:r>
              <a:rPr lang="en-US" dirty="0" err="1"/>
              <a:t>dậy</a:t>
            </a:r>
            <a:r>
              <a:rPr lang="en-US" dirty="0"/>
              <a:t> (Unlock </a:t>
            </a:r>
            <a:r>
              <a:rPr lang="en-US" dirty="0" err="1"/>
              <a:t>điện</a:t>
            </a:r>
            <a:r>
              <a:rPr lang="en-US" dirty="0"/>
              <a:t> </a:t>
            </a:r>
            <a:r>
              <a:rPr lang="en-US" dirty="0" err="1"/>
              <a:t>thoại</a:t>
            </a:r>
            <a:r>
              <a:rPr lang="en-US" dirty="0"/>
              <a:t> -&gt; </a:t>
            </a:r>
            <a:r>
              <a:rPr lang="en-US" dirty="0" err="1"/>
              <a:t>vào</a:t>
            </a:r>
            <a:r>
              <a:rPr lang="en-US" dirty="0"/>
              <a:t> menu -&gt; </a:t>
            </a:r>
            <a:r>
              <a:rPr lang="en-US" dirty="0" err="1"/>
              <a:t>vào</a:t>
            </a:r>
            <a:r>
              <a:rPr lang="en-US" dirty="0"/>
              <a:t> </a:t>
            </a:r>
            <a:r>
              <a:rPr lang="en-US" dirty="0" err="1"/>
              <a:t>facebook</a:t>
            </a:r>
            <a:r>
              <a:rPr lang="en-US" dirty="0"/>
              <a:t>/</a:t>
            </a:r>
            <a:r>
              <a:rPr lang="en-US" dirty="0" err="1"/>
              <a:t>insta</a:t>
            </a:r>
            <a:r>
              <a:rPr lang="en-US" dirty="0"/>
              <a:t> -&gt; </a:t>
            </a:r>
            <a:r>
              <a:rPr lang="en-US" dirty="0" err="1"/>
              <a:t>vào</a:t>
            </a:r>
            <a:r>
              <a:rPr lang="en-US" dirty="0"/>
              <a:t> </a:t>
            </a:r>
            <a:r>
              <a:rPr lang="en-US" dirty="0" err="1"/>
              <a:t>mục</a:t>
            </a:r>
            <a:r>
              <a:rPr lang="en-US" dirty="0"/>
              <a:t> </a:t>
            </a:r>
            <a:r>
              <a:rPr lang="en-US" dirty="0" err="1"/>
              <a:t>noti</a:t>
            </a:r>
            <a:r>
              <a:rPr lang="en-US" dirty="0"/>
              <a:t> -&gt; </a:t>
            </a:r>
            <a:r>
              <a:rPr lang="en-US" dirty="0" err="1"/>
              <a:t>xem</a:t>
            </a:r>
            <a:r>
              <a:rPr lang="en-US" dirty="0"/>
              <a:t> </a:t>
            </a:r>
            <a:r>
              <a:rPr lang="en-US" dirty="0" err="1"/>
              <a:t>thông</a:t>
            </a:r>
            <a:r>
              <a:rPr lang="en-US" dirty="0"/>
              <a:t> </a:t>
            </a:r>
            <a:r>
              <a:rPr lang="en-US" dirty="0" err="1"/>
              <a:t>báo</a:t>
            </a:r>
            <a:r>
              <a:rPr lang="en-US" dirty="0"/>
              <a:t>)</a:t>
            </a:r>
            <a:endParaRPr dirty="0"/>
          </a:p>
        </p:txBody>
      </p:sp>
      <p:sp>
        <p:nvSpPr>
          <p:cNvPr id="215" name="Google Shape;2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7" name="Google Shape;807;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dirty="0" err="1"/>
              <a:t>ngoài</a:t>
            </a:r>
            <a:r>
              <a:rPr lang="en-US" dirty="0"/>
              <a:t> range(1,101) </a:t>
            </a:r>
            <a:r>
              <a:rPr lang="en-US" dirty="0" err="1"/>
              <a:t>còn</a:t>
            </a:r>
            <a:r>
              <a:rPr lang="en-US" dirty="0"/>
              <a:t> </a:t>
            </a:r>
            <a:r>
              <a:rPr lang="en-US" dirty="0" err="1"/>
              <a:t>có</a:t>
            </a:r>
            <a:r>
              <a:rPr lang="en-US" dirty="0"/>
              <a:t> </a:t>
            </a:r>
            <a:r>
              <a:rPr lang="en-US" dirty="0" err="1"/>
              <a:t>cách</a:t>
            </a:r>
            <a:r>
              <a:rPr lang="en-US" dirty="0"/>
              <a:t> </a:t>
            </a:r>
            <a:r>
              <a:rPr lang="en-US" dirty="0" err="1"/>
              <a:t>biểu</a:t>
            </a:r>
            <a:r>
              <a:rPr lang="en-US" dirty="0"/>
              <a:t> </a:t>
            </a:r>
            <a:r>
              <a:rPr lang="en-US" dirty="0" err="1"/>
              <a:t>thị</a:t>
            </a:r>
            <a:r>
              <a:rPr lang="en-US" dirty="0"/>
              <a:t> </a:t>
            </a:r>
            <a:r>
              <a:rPr lang="en-US" dirty="0" err="1"/>
              <a:t>nào</a:t>
            </a:r>
            <a:r>
              <a:rPr lang="en-US" dirty="0"/>
              <a:t> </a:t>
            </a:r>
            <a:r>
              <a:rPr lang="en-US" dirty="0" err="1"/>
              <a:t>khác</a:t>
            </a:r>
            <a:r>
              <a:rPr lang="en-US" dirty="0"/>
              <a:t> </a:t>
            </a:r>
            <a:r>
              <a:rPr lang="en-US" dirty="0" err="1"/>
              <a:t>không</a:t>
            </a:r>
            <a:r>
              <a:rPr lang="en-US" dirty="0"/>
              <a:t>? -&gt; range(101), range(100,0,-1), …</a:t>
            </a:r>
          </a:p>
          <a:p>
            <a:pPr marL="0" lvl="0" indent="0" algn="l" rtl="0">
              <a:spcBef>
                <a:spcPts val="0"/>
              </a:spcBef>
              <a:spcAft>
                <a:spcPts val="0"/>
              </a:spcAft>
              <a:buNone/>
            </a:pPr>
            <a:r>
              <a:rPr lang="en-US" dirty="0"/>
              <a:t>*</a:t>
            </a:r>
            <a:r>
              <a:rPr lang="en-US" dirty="0" err="1"/>
              <a:t>Ví</a:t>
            </a:r>
            <a:r>
              <a:rPr lang="en-US" dirty="0"/>
              <a:t> </a:t>
            </a:r>
            <a:r>
              <a:rPr lang="en-US" dirty="0" err="1"/>
              <a:t>dụ</a:t>
            </a:r>
            <a:r>
              <a:rPr lang="en-US" dirty="0"/>
              <a:t> </a:t>
            </a:r>
            <a:r>
              <a:rPr lang="en-US" dirty="0" err="1"/>
              <a:t>để</a:t>
            </a:r>
            <a:r>
              <a:rPr lang="en-US" dirty="0"/>
              <a:t> </a:t>
            </a:r>
            <a:r>
              <a:rPr lang="en-US" dirty="0" err="1"/>
              <a:t>phân</a:t>
            </a:r>
            <a:r>
              <a:rPr lang="en-US" dirty="0"/>
              <a:t> </a:t>
            </a:r>
            <a:r>
              <a:rPr lang="en-US" dirty="0" err="1"/>
              <a:t>biệt</a:t>
            </a:r>
            <a:r>
              <a:rPr lang="en-US" dirty="0"/>
              <a:t> </a:t>
            </a:r>
            <a:r>
              <a:rPr lang="en-US" dirty="0" err="1"/>
              <a:t>lặp</a:t>
            </a:r>
            <a:r>
              <a:rPr lang="en-US" dirty="0"/>
              <a:t> </a:t>
            </a:r>
            <a:r>
              <a:rPr lang="en-US" dirty="0" err="1"/>
              <a:t>không</a:t>
            </a:r>
            <a:r>
              <a:rPr lang="en-US" dirty="0"/>
              <a:t> </a:t>
            </a:r>
            <a:r>
              <a:rPr lang="en-US" dirty="0" err="1"/>
              <a:t>biết</a:t>
            </a:r>
            <a:r>
              <a:rPr lang="en-US" dirty="0"/>
              <a:t> </a:t>
            </a:r>
            <a:r>
              <a:rPr lang="en-US" dirty="0" err="1"/>
              <a:t>trước</a:t>
            </a:r>
            <a:r>
              <a:rPr lang="en-US" dirty="0"/>
              <a:t> </a:t>
            </a:r>
            <a:r>
              <a:rPr lang="en-US" dirty="0" err="1"/>
              <a:t>số</a:t>
            </a:r>
            <a:r>
              <a:rPr lang="en-US" dirty="0"/>
              <a:t> </a:t>
            </a:r>
            <a:r>
              <a:rPr lang="en-US" dirty="0" err="1"/>
              <a:t>lần</a:t>
            </a:r>
            <a:r>
              <a:rPr lang="en-US" dirty="0"/>
              <a:t> </a:t>
            </a:r>
            <a:r>
              <a:rPr lang="en-US" dirty="0" err="1"/>
              <a:t>và</a:t>
            </a:r>
            <a:r>
              <a:rPr lang="en-US" dirty="0"/>
              <a:t> </a:t>
            </a:r>
            <a:r>
              <a:rPr lang="en-US" dirty="0" err="1"/>
              <a:t>lặp</a:t>
            </a:r>
            <a:r>
              <a:rPr lang="en-US" dirty="0"/>
              <a:t> </a:t>
            </a:r>
            <a:r>
              <a:rPr lang="en-US" dirty="0" err="1"/>
              <a:t>biết</a:t>
            </a:r>
            <a:r>
              <a:rPr lang="en-US" dirty="0"/>
              <a:t> </a:t>
            </a:r>
            <a:r>
              <a:rPr lang="en-US" dirty="0" err="1"/>
              <a:t>trước</a:t>
            </a:r>
            <a:r>
              <a:rPr lang="en-US" dirty="0"/>
              <a:t> </a:t>
            </a:r>
            <a:r>
              <a:rPr lang="en-US" dirty="0" err="1"/>
              <a:t>số</a:t>
            </a:r>
            <a:r>
              <a:rPr lang="en-US" dirty="0"/>
              <a:t> </a:t>
            </a:r>
            <a:r>
              <a:rPr lang="en-US" dirty="0" err="1"/>
              <a:t>lần</a:t>
            </a:r>
            <a:r>
              <a:rPr lang="en-US" dirty="0"/>
              <a:t>: </a:t>
            </a:r>
            <a:r>
              <a:rPr lang="en-US" dirty="0" err="1"/>
              <a:t>chạy</a:t>
            </a:r>
            <a:r>
              <a:rPr lang="en-US" dirty="0"/>
              <a:t> </a:t>
            </a:r>
            <a:r>
              <a:rPr lang="en-US" dirty="0" err="1"/>
              <a:t>quanh</a:t>
            </a:r>
            <a:r>
              <a:rPr lang="en-US" dirty="0"/>
              <a:t> </a:t>
            </a:r>
            <a:r>
              <a:rPr lang="en-US" dirty="0" err="1"/>
              <a:t>sân</a:t>
            </a:r>
            <a:r>
              <a:rPr lang="en-US" dirty="0"/>
              <a:t> </a:t>
            </a:r>
            <a:r>
              <a:rPr lang="en-US" dirty="0" err="1"/>
              <a:t>trường</a:t>
            </a:r>
            <a:r>
              <a:rPr lang="en-US" dirty="0"/>
              <a:t> </a:t>
            </a:r>
            <a:r>
              <a:rPr lang="en-US" dirty="0" err="1"/>
              <a:t>cho</a:t>
            </a:r>
            <a:r>
              <a:rPr lang="en-US" dirty="0"/>
              <a:t> </a:t>
            </a:r>
            <a:r>
              <a:rPr lang="en-US" dirty="0" err="1"/>
              <a:t>đến</a:t>
            </a:r>
            <a:r>
              <a:rPr lang="en-US" dirty="0"/>
              <a:t> 10:00, </a:t>
            </a:r>
            <a:r>
              <a:rPr lang="en-US" dirty="0" err="1"/>
              <a:t>chạy</a:t>
            </a:r>
            <a:r>
              <a:rPr lang="en-US" dirty="0"/>
              <a:t> </a:t>
            </a:r>
            <a:r>
              <a:rPr lang="en-US" dirty="0" err="1"/>
              <a:t>quanh</a:t>
            </a:r>
            <a:r>
              <a:rPr lang="en-US" dirty="0"/>
              <a:t> </a:t>
            </a:r>
            <a:r>
              <a:rPr lang="en-US" dirty="0" err="1"/>
              <a:t>sân</a:t>
            </a:r>
            <a:r>
              <a:rPr lang="en-US" dirty="0"/>
              <a:t> </a:t>
            </a:r>
            <a:r>
              <a:rPr lang="en-US" dirty="0" err="1"/>
              <a:t>trường</a:t>
            </a:r>
            <a:r>
              <a:rPr lang="en-US" dirty="0"/>
              <a:t> 3 </a:t>
            </a:r>
            <a:r>
              <a:rPr lang="en-US" dirty="0" err="1"/>
              <a:t>vòng</a:t>
            </a:r>
            <a:r>
              <a:rPr lang="en-US" dirty="0"/>
              <a:t>.</a:t>
            </a:r>
            <a:endParaRPr dirty="0"/>
          </a:p>
        </p:txBody>
      </p:sp>
      <p:sp>
        <p:nvSpPr>
          <p:cNvPr id="822" name="Google Shape;822;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dirty="0" err="1"/>
              <a:t>Sử</a:t>
            </a:r>
            <a:r>
              <a:rPr lang="en-US" dirty="0"/>
              <a:t> </a:t>
            </a:r>
            <a:r>
              <a:rPr lang="en-US" dirty="0" err="1"/>
              <a:t>dụng</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bỏ</a:t>
            </a:r>
            <a:r>
              <a:rPr lang="en-US" dirty="0"/>
              <a:t> </a:t>
            </a:r>
            <a:r>
              <a:rPr lang="en-US" dirty="0" err="1"/>
              <a:t>túi</a:t>
            </a:r>
            <a:r>
              <a:rPr lang="en-US" dirty="0"/>
              <a:t> </a:t>
            </a:r>
            <a:r>
              <a:rPr lang="en-US" dirty="0" err="1"/>
              <a:t>casio</a:t>
            </a:r>
            <a:r>
              <a:rPr lang="en-US" dirty="0"/>
              <a:t> </a:t>
            </a:r>
            <a:r>
              <a:rPr lang="en-US" dirty="0" err="1"/>
              <a:t>để</a:t>
            </a:r>
            <a:r>
              <a:rPr lang="en-US" dirty="0"/>
              <a:t> </a:t>
            </a:r>
            <a:r>
              <a:rPr lang="en-US" dirty="0" err="1"/>
              <a:t>các</a:t>
            </a:r>
            <a:r>
              <a:rPr lang="en-US" dirty="0"/>
              <a:t> </a:t>
            </a:r>
            <a:r>
              <a:rPr lang="en-US" dirty="0" err="1"/>
              <a:t>bạn</a:t>
            </a:r>
            <a:r>
              <a:rPr lang="en-US" dirty="0"/>
              <a:t> </a:t>
            </a:r>
            <a:r>
              <a:rPr lang="en-US" dirty="0" err="1"/>
              <a:t>dễ</a:t>
            </a:r>
            <a:r>
              <a:rPr lang="en-US" dirty="0"/>
              <a:t> hinh dung </a:t>
            </a:r>
            <a:r>
              <a:rPr lang="en-US" dirty="0" err="1"/>
              <a:t>hàm</a:t>
            </a:r>
            <a:r>
              <a:rPr lang="en-US" dirty="0"/>
              <a:t> </a:t>
            </a:r>
            <a:r>
              <a:rPr lang="en-US" dirty="0" err="1"/>
              <a:t>là</a:t>
            </a:r>
            <a:r>
              <a:rPr lang="en-US" dirty="0"/>
              <a:t> </a:t>
            </a:r>
            <a:r>
              <a:rPr lang="en-US" dirty="0" err="1"/>
              <a:t>gì</a:t>
            </a:r>
            <a:r>
              <a:rPr lang="en-US" dirty="0"/>
              <a:t>? </a:t>
            </a:r>
            <a:r>
              <a:rPr lang="en-US" dirty="0" err="1"/>
              <a:t>Mỗi</a:t>
            </a:r>
            <a:r>
              <a:rPr lang="en-US" dirty="0"/>
              <a:t> </a:t>
            </a:r>
            <a:r>
              <a:rPr lang="en-US" dirty="0" err="1"/>
              <a:t>một</a:t>
            </a:r>
            <a:r>
              <a:rPr lang="en-US" dirty="0"/>
              <a:t> </a:t>
            </a:r>
            <a:r>
              <a:rPr lang="en-US" dirty="0" err="1"/>
              <a:t>nút</a:t>
            </a:r>
            <a:r>
              <a:rPr lang="en-US" dirty="0"/>
              <a:t> </a:t>
            </a:r>
            <a:r>
              <a:rPr lang="en-US" dirty="0" err="1"/>
              <a:t>là</a:t>
            </a:r>
            <a:r>
              <a:rPr lang="en-US" dirty="0"/>
              <a:t> </a:t>
            </a:r>
            <a:r>
              <a:rPr lang="en-US" dirty="0" err="1"/>
              <a:t>một</a:t>
            </a:r>
            <a:r>
              <a:rPr lang="en-US" dirty="0"/>
              <a:t> </a:t>
            </a:r>
            <a:r>
              <a:rPr lang="en-US" dirty="0" err="1"/>
              <a:t>hàm</a:t>
            </a:r>
            <a:r>
              <a:rPr lang="en-US" dirty="0"/>
              <a:t> </a:t>
            </a:r>
            <a:r>
              <a:rPr lang="en-US" dirty="0" err="1"/>
              <a:t>với</a:t>
            </a:r>
            <a:r>
              <a:rPr lang="en-US" dirty="0"/>
              <a:t> </a:t>
            </a:r>
            <a:r>
              <a:rPr lang="en-US" dirty="0" err="1"/>
              <a:t>một</a:t>
            </a:r>
            <a:r>
              <a:rPr lang="en-US" dirty="0"/>
              <a:t> </a:t>
            </a:r>
            <a:r>
              <a:rPr lang="en-US" dirty="0" err="1"/>
              <a:t>chức</a:t>
            </a:r>
            <a:r>
              <a:rPr lang="en-US" dirty="0"/>
              <a:t> </a:t>
            </a:r>
            <a:r>
              <a:rPr lang="en-US" dirty="0" err="1"/>
              <a:t>năng</a:t>
            </a:r>
            <a:r>
              <a:rPr lang="en-US" dirty="0"/>
              <a:t> </a:t>
            </a:r>
            <a:r>
              <a:rPr lang="en-US" dirty="0" err="1"/>
              <a:t>riêng</a:t>
            </a:r>
            <a:r>
              <a:rPr lang="en-US" dirty="0"/>
              <a:t>, </a:t>
            </a:r>
            <a:r>
              <a:rPr lang="en-US" dirty="0" err="1"/>
              <a:t>có</a:t>
            </a:r>
            <a:r>
              <a:rPr lang="en-US" dirty="0"/>
              <a:t> </a:t>
            </a:r>
            <a:r>
              <a:rPr lang="en-US" dirty="0" err="1"/>
              <a:t>thể</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(sin, cos, tan) </a:t>
            </a:r>
            <a:r>
              <a:rPr lang="en-US" dirty="0" err="1"/>
              <a:t>hoặc</a:t>
            </a:r>
            <a:r>
              <a:rPr lang="en-US" dirty="0"/>
              <a:t> </a:t>
            </a:r>
            <a:r>
              <a:rPr lang="en-US" dirty="0" err="1"/>
              <a:t>không</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(DEL, AC)</a:t>
            </a:r>
            <a:endParaRPr dirty="0"/>
          </a:p>
        </p:txBody>
      </p:sp>
      <p:sp>
        <p:nvSpPr>
          <p:cNvPr id="837" name="Google Shape;837;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mtClean="0"/>
              <a:t>Đây</a:t>
            </a:r>
            <a:r>
              <a:rPr lang="en-US" baseline="0" smtClean="0"/>
              <a:t> là quy trình gì?</a:t>
            </a:r>
            <a:endParaRPr dirty="0"/>
          </a:p>
        </p:txBody>
      </p:sp>
      <p:sp>
        <p:nvSpPr>
          <p:cNvPr id="837" name="Google Shape;837;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03429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Cấu trúc tuần tự (sequence): Các lệnh trong cấu trúc này lần lượt được thực hiện theo trình tự hết lệnh này đến lệnh kế tiếp.</a:t>
            </a:r>
            <a:endParaRPr/>
          </a:p>
        </p:txBody>
      </p:sp>
      <p:sp>
        <p:nvSpPr>
          <p:cNvPr id="239" name="Google Shape;23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5" name="Google Shape;925;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Lỗi cú pháp thường xảy ra do lập trình viên sử dụng sai các quy tắc lập trình (sai cú pháp khai báo biến, cú pháp vòng lặp…) hoặc sai từ khóa. </a:t>
            </a:r>
            <a:endParaRPr/>
          </a:p>
          <a:p>
            <a:pPr marL="171450" lvl="0" indent="-17145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Lỗi logic là những lỗi thường xảy ra sau khi chương trình đã được biên dịch xong. Khi chương trình chạy đến một điểm nào đó sẽ bị lỗi hoặc kết quả xử lý của chương trình không đúng như dự tính. Những lỗi này thường do sai sót trong thuật toán xử lý của chương trình hoặc do môi trường của hệ thống không đáp ứng. Lỗi dạng này khó phát hiện hơn vì chỉ xuất hiện tại một thời điểm hoặc theo một điều kiện nào đó khi chạy chương trình. Để gỡ lỗi, người viết chương trình phải theo dõi lại từng bước xử lý của chương trình.</a:t>
            </a:r>
            <a:endParaRPr/>
          </a:p>
        </p:txBody>
      </p:sp>
      <p:sp>
        <p:nvSpPr>
          <p:cNvPr id="951" name="Google Shape;951;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968" name="Google Shape;968;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980" name="Google Shape;980;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7" name="Google Shape;98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988" name="Google Shape;988;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000" name="Google Shape;1000;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1" name="Google Shape;1011;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p:txBody>
      </p:sp>
      <p:sp>
        <p:nvSpPr>
          <p:cNvPr id="1012" name="Google Shape;1012;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4" name="Google Shape;1024;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Ở ví dụ này, chương trình sẽ thực thi đến khi có chính xác số được nhập là số nguyên.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Nếu không có ngoại lệ xảy ra, khối </a:t>
            </a:r>
            <a:r>
              <a:rPr lang="en-US" sz="1200" b="0" i="1">
                <a:solidFill>
                  <a:schemeClr val="dk1"/>
                </a:solidFill>
                <a:latin typeface="Calibri"/>
                <a:ea typeface="Calibri"/>
                <a:cs typeface="Calibri"/>
                <a:sym typeface="Calibri"/>
              </a:rPr>
              <a:t>except</a:t>
            </a:r>
            <a:r>
              <a:rPr lang="en-US" sz="1200" b="0" i="0">
                <a:solidFill>
                  <a:schemeClr val="dk1"/>
                </a:solidFill>
                <a:latin typeface="Calibri"/>
                <a:ea typeface="Calibri"/>
                <a:cs typeface="Calibri"/>
                <a:sym typeface="Calibri"/>
              </a:rPr>
              <a:t> sẽ được bỏ qua và chương trình theo luồng bình thường, nhưng nếu có bất cứ ngoại lệ nào nó sẽ bị chặn lại bởi </a:t>
            </a:r>
            <a:r>
              <a:rPr lang="en-US" sz="1200" b="0" i="1">
                <a:solidFill>
                  <a:schemeClr val="dk1"/>
                </a:solidFill>
                <a:latin typeface="Calibri"/>
                <a:ea typeface="Calibri"/>
                <a:cs typeface="Calibri"/>
                <a:sym typeface="Calibri"/>
              </a:rPr>
              <a:t>except.</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Chương trình cũng in tên của exception bằng hàm </a:t>
            </a:r>
            <a:r>
              <a:rPr lang="en-US" sz="1200" b="0" i="1">
                <a:solidFill>
                  <a:schemeClr val="dk1"/>
                </a:solidFill>
                <a:latin typeface="Calibri"/>
                <a:ea typeface="Calibri"/>
                <a:cs typeface="Calibri"/>
                <a:sym typeface="Calibri"/>
              </a:rPr>
              <a:t>ex_info()</a:t>
            </a:r>
            <a:r>
              <a:rPr lang="en-US" sz="1200" b="0" i="0">
                <a:solidFill>
                  <a:schemeClr val="dk1"/>
                </a:solidFill>
                <a:latin typeface="Calibri"/>
                <a:ea typeface="Calibri"/>
                <a:cs typeface="Calibri"/>
                <a:sym typeface="Calibri"/>
              </a:rPr>
              <a:t> bên trong module </a:t>
            </a:r>
            <a:r>
              <a:rPr lang="en-US" sz="1200" b="0" i="1">
                <a:solidFill>
                  <a:schemeClr val="dk1"/>
                </a:solidFill>
                <a:latin typeface="Calibri"/>
                <a:ea typeface="Calibri"/>
                <a:cs typeface="Calibri"/>
                <a:sym typeface="Calibri"/>
              </a:rPr>
              <a:t>sys,</a:t>
            </a:r>
            <a:r>
              <a:rPr lang="en-US" sz="1200" b="0" i="0">
                <a:solidFill>
                  <a:schemeClr val="dk1"/>
                </a:solidFill>
                <a:latin typeface="Calibri"/>
                <a:ea typeface="Calibri"/>
                <a:cs typeface="Calibri"/>
                <a:sym typeface="Calibri"/>
              </a:rPr>
              <a:t> kết quả trả về là giá trị ‘a’ gây ra </a:t>
            </a:r>
            <a:r>
              <a:rPr lang="en-US" sz="1200" b="0" i="1">
                <a:solidFill>
                  <a:schemeClr val="dk1"/>
                </a:solidFill>
                <a:latin typeface="Calibri"/>
                <a:ea typeface="Calibri"/>
                <a:cs typeface="Calibri"/>
                <a:sym typeface="Calibri"/>
              </a:rPr>
              <a:t>ValueError</a:t>
            </a:r>
            <a:r>
              <a:rPr lang="en-US" sz="1200" b="0" i="0">
                <a:solidFill>
                  <a:schemeClr val="dk1"/>
                </a:solidFill>
                <a:latin typeface="Calibri"/>
                <a:ea typeface="Calibri"/>
                <a:cs typeface="Calibri"/>
                <a:sym typeface="Calibri"/>
              </a:rPr>
              <a:t> và 0 gây ra </a:t>
            </a:r>
            <a:r>
              <a:rPr lang="en-US" sz="1200" b="0" i="1">
                <a:solidFill>
                  <a:schemeClr val="dk1"/>
                </a:solidFill>
                <a:latin typeface="Calibri"/>
                <a:ea typeface="Calibri"/>
                <a:cs typeface="Calibri"/>
                <a:sym typeface="Calibri"/>
              </a:rPr>
              <a:t>ZeroDivisionError</a:t>
            </a:r>
            <a:endParaRPr sz="1200" b="0" i="0">
              <a:solidFill>
                <a:schemeClr val="dk1"/>
              </a:solidFill>
              <a:latin typeface="Calibri"/>
              <a:ea typeface="Calibri"/>
              <a:cs typeface="Calibri"/>
              <a:sym typeface="Calibri"/>
            </a:endParaRPr>
          </a:p>
        </p:txBody>
      </p:sp>
      <p:sp>
        <p:nvSpPr>
          <p:cNvPr id="1025" name="Google Shape;1025;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Tham số:</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1">
                <a:solidFill>
                  <a:schemeClr val="dk1"/>
                </a:solidFill>
                <a:latin typeface="Calibri"/>
                <a:ea typeface="Calibri"/>
                <a:cs typeface="Calibri"/>
                <a:sym typeface="Calibri"/>
              </a:rPr>
              <a:t>exceptionName</a:t>
            </a:r>
            <a:r>
              <a:rPr lang="en-US" sz="1200" b="0" i="0">
                <a:solidFill>
                  <a:schemeClr val="dk1"/>
                </a:solidFill>
                <a:latin typeface="Calibri"/>
                <a:ea typeface="Calibri"/>
                <a:cs typeface="Calibri"/>
                <a:sym typeface="Calibri"/>
              </a:rPr>
              <a:t> là tên của các exception bạn nghĩ có khả năng xảy ra.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Một mệnh đề </a:t>
            </a:r>
            <a:r>
              <a:rPr lang="en-US" sz="1200" b="0" i="1">
                <a:solidFill>
                  <a:schemeClr val="dk1"/>
                </a:solidFill>
                <a:latin typeface="Calibri"/>
                <a:ea typeface="Calibri"/>
                <a:cs typeface="Calibri"/>
                <a:sym typeface="Calibri"/>
              </a:rPr>
              <a:t>try</a:t>
            </a:r>
            <a:r>
              <a:rPr lang="en-US" sz="1200" b="0" i="0">
                <a:solidFill>
                  <a:schemeClr val="dk1"/>
                </a:solidFill>
                <a:latin typeface="Calibri"/>
                <a:ea typeface="Calibri"/>
                <a:cs typeface="Calibri"/>
                <a:sym typeface="Calibri"/>
              </a:rPr>
              <a:t> có thể có nhiều mệnh đề </a:t>
            </a:r>
            <a:r>
              <a:rPr lang="en-US" sz="1200" b="0" i="1">
                <a:solidFill>
                  <a:schemeClr val="dk1"/>
                </a:solidFill>
                <a:latin typeface="Calibri"/>
                <a:ea typeface="Calibri"/>
                <a:cs typeface="Calibri"/>
                <a:sym typeface="Calibri"/>
              </a:rPr>
              <a:t>except</a:t>
            </a:r>
            <a:r>
              <a:rPr lang="en-US" sz="1200" b="0" i="0">
                <a:solidFill>
                  <a:schemeClr val="dk1"/>
                </a:solidFill>
                <a:latin typeface="Calibri"/>
                <a:ea typeface="Calibri"/>
                <a:cs typeface="Calibri"/>
                <a:sym typeface="Calibri"/>
              </a:rPr>
              <a:t> để xử lý chúng khác nhau.</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Nếu khối lệnh trong </a:t>
            </a:r>
            <a:r>
              <a:rPr lang="en-US" sz="1200" b="0" i="1">
                <a:solidFill>
                  <a:schemeClr val="dk1"/>
                </a:solidFill>
                <a:latin typeface="Calibri"/>
                <a:ea typeface="Calibri"/>
                <a:cs typeface="Calibri"/>
                <a:sym typeface="Calibri"/>
              </a:rPr>
              <a:t>try</a:t>
            </a:r>
            <a:r>
              <a:rPr lang="en-US" sz="1200" b="0" i="0">
                <a:solidFill>
                  <a:schemeClr val="dk1"/>
                </a:solidFill>
                <a:latin typeface="Calibri"/>
                <a:ea typeface="Calibri"/>
                <a:cs typeface="Calibri"/>
                <a:sym typeface="Calibri"/>
              </a:rPr>
              <a:t> có 1 lỗi gì đó xảy ra thì chương trình sẽ tìm đến các </a:t>
            </a:r>
            <a:r>
              <a:rPr lang="en-US" sz="1200" b="0" i="1">
                <a:solidFill>
                  <a:schemeClr val="dk1"/>
                </a:solidFill>
                <a:latin typeface="Calibri"/>
                <a:ea typeface="Calibri"/>
                <a:cs typeface="Calibri"/>
                <a:sym typeface="Calibri"/>
              </a:rPr>
              <a:t>except</a:t>
            </a:r>
            <a:r>
              <a:rPr lang="en-US" sz="1200" b="0" i="0">
                <a:solidFill>
                  <a:schemeClr val="dk1"/>
                </a:solidFill>
                <a:latin typeface="Calibri"/>
                <a:ea typeface="Calibri"/>
                <a:cs typeface="Calibri"/>
                <a:sym typeface="Calibri"/>
              </a:rPr>
              <a:t> phía dưới, </a:t>
            </a:r>
            <a:r>
              <a:rPr lang="en-US" sz="1200" b="0" i="1">
                <a:solidFill>
                  <a:schemeClr val="dk1"/>
                </a:solidFill>
                <a:latin typeface="Calibri"/>
                <a:ea typeface="Calibri"/>
                <a:cs typeface="Calibri"/>
                <a:sym typeface="Calibri"/>
              </a:rPr>
              <a:t>except</a:t>
            </a:r>
            <a:r>
              <a:rPr lang="en-US" sz="1200" b="0" i="0">
                <a:solidFill>
                  <a:schemeClr val="dk1"/>
                </a:solidFill>
                <a:latin typeface="Calibri"/>
                <a:ea typeface="Calibri"/>
                <a:cs typeface="Calibri"/>
                <a:sym typeface="Calibri"/>
              </a:rPr>
              <a:t> nào thỏa mãn thì nó sẽ thực thi code trong khối </a:t>
            </a:r>
            <a:r>
              <a:rPr lang="en-US" sz="1200" b="0" i="1">
                <a:solidFill>
                  <a:schemeClr val="dk1"/>
                </a:solidFill>
                <a:latin typeface="Calibri"/>
                <a:ea typeface="Calibri"/>
                <a:cs typeface="Calibri"/>
                <a:sym typeface="Calibri"/>
              </a:rPr>
              <a:t>except</a:t>
            </a:r>
            <a:r>
              <a:rPr lang="en-US" sz="1200" b="0" i="0">
                <a:solidFill>
                  <a:schemeClr val="dk1"/>
                </a:solidFill>
                <a:latin typeface="Calibri"/>
                <a:ea typeface="Calibri"/>
                <a:cs typeface="Calibri"/>
                <a:sym typeface="Calibri"/>
              </a:rPr>
              <a:t> đó.</a:t>
            </a:r>
            <a:endParaRPr/>
          </a:p>
        </p:txBody>
      </p:sp>
      <p:sp>
        <p:nvSpPr>
          <p:cNvPr id="1038" name="Google Shape;1038;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Cấu trúc lựa chọn (selection): Trong cấu trúc này một điều kiện sẽ được kiểm tra trước khi chuyển hướng xử lý theo nhánh lệnh 1 hay nhánh lệnh 2.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a:t>*</a:t>
            </a:r>
            <a:endParaRPr/>
          </a:p>
        </p:txBody>
      </p:sp>
      <p:sp>
        <p:nvSpPr>
          <p:cNvPr id="279" name="Google Shape;279;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1" name="Google Shape;1051;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a:solidFill>
                <a:schemeClr val="dk1"/>
              </a:solidFill>
              <a:latin typeface="Calibri"/>
              <a:ea typeface="Calibri"/>
              <a:cs typeface="Calibri"/>
              <a:sym typeface="Calibri"/>
            </a:endParaRPr>
          </a:p>
        </p:txBody>
      </p:sp>
      <p:sp>
        <p:nvSpPr>
          <p:cNvPr id="1052" name="Google Shape;1052;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7" name="Google Shape;1067;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err="1">
                <a:solidFill>
                  <a:schemeClr val="dk1"/>
                </a:solidFill>
                <a:latin typeface="Calibri"/>
                <a:ea typeface="Calibri"/>
                <a:cs typeface="Calibri"/>
                <a:sym typeface="Calibri"/>
              </a:rPr>
              <a:t>Cấu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trúc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lặp</a:t>
            </a:r>
            <a:r>
              <a:rPr lang="en-US" sz="1200" dirty="0">
                <a:solidFill>
                  <a:schemeClr val="dk1"/>
                </a:solidFill>
                <a:latin typeface="Calibri"/>
                <a:ea typeface="Calibri"/>
                <a:cs typeface="Calibri"/>
                <a:sym typeface="Calibri"/>
              </a:rPr>
              <a:t> (iteration): </a:t>
            </a:r>
            <a:r>
              <a:rPr lang="en-US" sz="1200" dirty="0" err="1">
                <a:solidFill>
                  <a:schemeClr val="dk1"/>
                </a:solidFill>
                <a:latin typeface="Calibri"/>
                <a:ea typeface="Calibri"/>
                <a:cs typeface="Calibri"/>
                <a:sym typeface="Calibri"/>
              </a:rPr>
              <a:t>Một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nhóm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lệnh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sẽ</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thực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lặp</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lại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cho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tới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điều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kiện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được</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kiểm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không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đúng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nữa</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a:t>
            </a:r>
            <a:r>
              <a:rPr lang="en-US" sz="1200" dirty="0" err="1">
                <a:solidFill>
                  <a:schemeClr val="dk1"/>
                </a:solidFill>
                <a:latin typeface="Calibri"/>
                <a:ea typeface="Calibri"/>
                <a:cs typeface="Calibri"/>
                <a:sym typeface="Calibri"/>
              </a:rPr>
              <a:t>Vào</a:t>
            </a:r>
            <a:r>
              <a:rPr lang="en-US" sz="1200" dirty="0">
                <a:solidFill>
                  <a:schemeClr val="dk1"/>
                </a:solidFill>
                <a:latin typeface="Calibri"/>
                <a:ea typeface="Calibri"/>
                <a:cs typeface="Calibri"/>
                <a:sym typeface="Calibri"/>
              </a:rPr>
              <a:t> messenger -&gt;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còn</a:t>
            </a:r>
            <a:r>
              <a:rPr lang="en-US" sz="1200" dirty="0">
                <a:solidFill>
                  <a:schemeClr val="dk1"/>
                </a:solidFill>
                <a:latin typeface="Calibri"/>
                <a:ea typeface="Calibri"/>
                <a:cs typeface="Calibri"/>
                <a:sym typeface="Calibri"/>
              </a:rPr>
              <a:t> tin </a:t>
            </a:r>
            <a:r>
              <a:rPr lang="en-US" sz="1200" dirty="0" err="1">
                <a:solidFill>
                  <a:schemeClr val="dk1"/>
                </a:solidFill>
                <a:latin typeface="Calibri"/>
                <a:ea typeface="Calibri"/>
                <a:cs typeface="Calibri"/>
                <a:sym typeface="Calibri"/>
              </a:rPr>
              <a:t>nhắn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xem</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và</a:t>
            </a:r>
            <a:r>
              <a:rPr lang="en-US" sz="1200" dirty="0">
                <a:solidFill>
                  <a:schemeClr val="dk1"/>
                </a:solidFill>
                <a:latin typeface="Calibri"/>
                <a:ea typeface="Calibri"/>
                <a:cs typeface="Calibri"/>
                <a:sym typeface="Calibri"/>
              </a:rPr>
              <a:t> reply) -&gt; </a:t>
            </a:r>
            <a:r>
              <a:rPr lang="en-US" sz="1200" dirty="0" err="1">
                <a:solidFill>
                  <a:schemeClr val="dk1"/>
                </a:solidFill>
                <a:latin typeface="Calibri"/>
                <a:ea typeface="Calibri"/>
                <a:cs typeface="Calibri"/>
                <a:sym typeface="Calibri"/>
              </a:rPr>
              <a:t>Nếu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hết</a:t>
            </a:r>
            <a:r>
              <a:rPr lang="en-US" sz="1200" dirty="0">
                <a:solidFill>
                  <a:schemeClr val="dk1"/>
                </a:solidFill>
                <a:latin typeface="Calibri"/>
                <a:ea typeface="Calibri"/>
                <a:cs typeface="Calibri"/>
                <a:sym typeface="Calibri"/>
              </a:rPr>
              <a:t> tin </a:t>
            </a:r>
            <a:r>
              <a:rPr lang="en-US" sz="1200" dirty="0" err="1">
                <a:solidFill>
                  <a:schemeClr val="dk1"/>
                </a:solidFill>
                <a:latin typeface="Calibri"/>
                <a:ea typeface="Calibri"/>
                <a:cs typeface="Calibri"/>
                <a:sym typeface="Calibri"/>
              </a:rPr>
              <a:t>nhắn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kết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thúc</a:t>
            </a:r>
            <a:r>
              <a:rPr lang="en-US" sz="1200" dirty="0">
                <a:solidFill>
                  <a:schemeClr val="dk1"/>
                </a:solidFill>
                <a:latin typeface="Calibri"/>
                <a:ea typeface="Calibri"/>
                <a:cs typeface="Calibri"/>
                <a:sym typeface="Calibri"/>
              </a:rPr>
              <a:t>)</a:t>
            </a:r>
            <a:endParaRPr dirty="0"/>
          </a:p>
          <a:p>
            <a:pPr marL="0" lvl="0" indent="0" algn="l" rtl="0">
              <a:spcBef>
                <a:spcPts val="0"/>
              </a:spcBef>
              <a:spcAft>
                <a:spcPts val="0"/>
              </a:spcAft>
              <a:buNone/>
            </a:pPr>
            <a:endParaRPr dirty="0"/>
          </a:p>
        </p:txBody>
      </p:sp>
      <p:sp>
        <p:nvSpPr>
          <p:cNvPr id="255" name="Google Shape;255;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Cấu trúc tuần tự (sequence)</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Cấu trúc lặp (iteration)</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Cấu trúc lựa chọn (selection)</a:t>
            </a:r>
            <a:endParaRPr/>
          </a:p>
        </p:txBody>
      </p:sp>
      <p:sp>
        <p:nvSpPr>
          <p:cNvPr id="302" name="Google Shape;30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*lỗi chính tả</a:t>
            </a:r>
            <a:endParaRPr/>
          </a:p>
          <a:p>
            <a:pPr marL="0" lvl="0" indent="0" algn="l" rtl="0">
              <a:spcBef>
                <a:spcPts val="0"/>
              </a:spcBef>
              <a:spcAft>
                <a:spcPts val="0"/>
              </a:spcAft>
              <a:buNone/>
            </a:pPr>
            <a:endParaRPr/>
          </a:p>
        </p:txBody>
      </p:sp>
      <p:sp>
        <p:nvSpPr>
          <p:cNvPr id="344" name="Google Shape;34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8"/>
        <p:cNvGrpSpPr/>
        <p:nvPr/>
      </p:nvGrpSpPr>
      <p:grpSpPr>
        <a:xfrm>
          <a:off x="0" y="0"/>
          <a:ext cx="0" cy="0"/>
          <a:chOff x="0" y="0"/>
          <a:chExt cx="0" cy="0"/>
        </a:xfrm>
      </p:grpSpPr>
      <p:sp>
        <p:nvSpPr>
          <p:cNvPr id="29" name="Google Shape;29;p57"/>
          <p:cNvSpPr/>
          <p:nvPr/>
        </p:nvSpPr>
        <p:spPr>
          <a:xfrm rot="10800000" flipH="1">
            <a:off x="7213580" y="3810004"/>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0" name="Google Shape;30;p57"/>
          <p:cNvSpPr/>
          <p:nvPr/>
        </p:nvSpPr>
        <p:spPr>
          <a:xfrm rot="10800000" flipH="1">
            <a:off x="7213604" y="3897011"/>
            <a:ext cx="4978401" cy="192024"/>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31;p57"/>
          <p:cNvSpPr/>
          <p:nvPr/>
        </p:nvSpPr>
        <p:spPr>
          <a:xfrm rot="10800000" flipH="1">
            <a:off x="7213604" y="4115167"/>
            <a:ext cx="4978401" cy="9144"/>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2" name="Google Shape;32;p57"/>
          <p:cNvSpPr/>
          <p:nvPr/>
        </p:nvSpPr>
        <p:spPr>
          <a:xfrm rot="10800000" flipH="1">
            <a:off x="7213600" y="4164403"/>
            <a:ext cx="2621280" cy="18288"/>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3" name="Google Shape;33;p57"/>
          <p:cNvSpPr/>
          <p:nvPr/>
        </p:nvSpPr>
        <p:spPr>
          <a:xfrm rot="10800000" flipH="1">
            <a:off x="7213600" y="4199572"/>
            <a:ext cx="2621280" cy="9144"/>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4" name="Google Shape;34;p57"/>
          <p:cNvSpPr/>
          <p:nvPr/>
        </p:nvSpPr>
        <p:spPr>
          <a:xfrm>
            <a:off x="7213600" y="3962400"/>
            <a:ext cx="4084320" cy="2743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5" name="Google Shape;35;p57"/>
          <p:cNvSpPr/>
          <p:nvPr/>
        </p:nvSpPr>
        <p:spPr>
          <a:xfrm>
            <a:off x="9835343" y="4060983"/>
            <a:ext cx="2133600" cy="365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6" name="Google Shape;36;p57"/>
          <p:cNvSpPr/>
          <p:nvPr/>
        </p:nvSpPr>
        <p:spPr>
          <a:xfrm>
            <a:off x="1" y="3649663"/>
            <a:ext cx="12192000" cy="244171"/>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7" name="Google Shape;37;p57"/>
          <p:cNvSpPr/>
          <p:nvPr/>
        </p:nvSpPr>
        <p:spPr>
          <a:xfrm>
            <a:off x="4" y="3675528"/>
            <a:ext cx="12192000" cy="14067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8" name="Google Shape;38;p57"/>
          <p:cNvSpPr/>
          <p:nvPr/>
        </p:nvSpPr>
        <p:spPr>
          <a:xfrm rot="10800000" flipH="1">
            <a:off x="8552069" y="3643091"/>
            <a:ext cx="3639935" cy="248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9" name="Google Shape;39;p57"/>
          <p:cNvSpPr/>
          <p:nvPr/>
        </p:nvSpPr>
        <p:spPr>
          <a:xfrm>
            <a:off x="0" y="1"/>
            <a:ext cx="12192000" cy="370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0" name="Google Shape;40;p57"/>
          <p:cNvSpPr txBox="1">
            <a:spLocks noGrp="1"/>
          </p:cNvSpPr>
          <p:nvPr>
            <p:ph type="ctrTitle"/>
          </p:nvPr>
        </p:nvSpPr>
        <p:spPr>
          <a:xfrm>
            <a:off x="609600" y="2401888"/>
            <a:ext cx="11277600" cy="147002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400"/>
              <a:buFont typeface="Arial"/>
              <a:buNone/>
              <a:defRPr sz="44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7"/>
          <p:cNvSpPr txBox="1">
            <a:spLocks noGrp="1"/>
          </p:cNvSpPr>
          <p:nvPr>
            <p:ph type="subTitle" idx="1"/>
          </p:nvPr>
        </p:nvSpPr>
        <p:spPr>
          <a:xfrm>
            <a:off x="609600" y="3899937"/>
            <a:ext cx="6604000" cy="1752600"/>
          </a:xfrm>
          <a:prstGeom prst="rect">
            <a:avLst/>
          </a:prstGeom>
          <a:noFill/>
          <a:ln>
            <a:noFill/>
          </a:ln>
        </p:spPr>
        <p:txBody>
          <a:bodyPr spcFirstLastPara="1" wrap="square" lIns="91425" tIns="45700" rIns="91425" bIns="45700" anchor="t" anchorCtr="0">
            <a:normAutofit/>
          </a:bodyPr>
          <a:lstStyle>
            <a:lvl1pPr lvl="0" algn="l">
              <a:spcBef>
                <a:spcPts val="300"/>
              </a:spcBef>
              <a:spcAft>
                <a:spcPts val="0"/>
              </a:spcAft>
              <a:buSzPts val="2400"/>
              <a:buNone/>
              <a:defRPr sz="2400">
                <a:solidFill>
                  <a:schemeClr val="dk2"/>
                </a:solidFill>
              </a:defRPr>
            </a:lvl1pPr>
            <a:lvl2pPr lvl="1" algn="ctr">
              <a:spcBef>
                <a:spcPts val="300"/>
              </a:spcBef>
              <a:spcAft>
                <a:spcPts val="0"/>
              </a:spcAft>
              <a:buSzPts val="1800"/>
              <a:buNone/>
              <a:defRPr/>
            </a:lvl2pPr>
            <a:lvl3pPr lvl="2" algn="ctr">
              <a:spcBef>
                <a:spcPts val="300"/>
              </a:spcBef>
              <a:spcAft>
                <a:spcPts val="0"/>
              </a:spcAft>
              <a:buSzPts val="1800"/>
              <a:buNone/>
              <a:defRPr/>
            </a:lvl3pPr>
            <a:lvl4pPr lvl="3" algn="ctr">
              <a:spcBef>
                <a:spcPts val="300"/>
              </a:spcBef>
              <a:spcAft>
                <a:spcPts val="0"/>
              </a:spcAft>
              <a:buSzPts val="1800"/>
              <a:buNone/>
              <a:defRPr/>
            </a:lvl4pPr>
            <a:lvl5pPr lvl="4" algn="ctr">
              <a:spcBef>
                <a:spcPts val="300"/>
              </a:spcBef>
              <a:spcAft>
                <a:spcPts val="0"/>
              </a:spcAft>
              <a:buSzPts val="1800"/>
              <a:buNone/>
              <a:defRPr/>
            </a:lvl5pPr>
            <a:lvl6pPr lvl="5" algn="ctr">
              <a:spcBef>
                <a:spcPts val="300"/>
              </a:spcBef>
              <a:spcAft>
                <a:spcPts val="0"/>
              </a:spcAft>
              <a:buSzPts val="1800"/>
              <a:buNone/>
              <a:defRPr/>
            </a:lvl6pPr>
            <a:lvl7pPr lvl="6" algn="ctr">
              <a:spcBef>
                <a:spcPts val="300"/>
              </a:spcBef>
              <a:spcAft>
                <a:spcPts val="0"/>
              </a:spcAft>
              <a:buSzPts val="1800"/>
              <a:buNone/>
              <a:defRPr/>
            </a:lvl7pPr>
            <a:lvl8pPr lvl="7" algn="ctr">
              <a:spcBef>
                <a:spcPts val="300"/>
              </a:spcBef>
              <a:spcAft>
                <a:spcPts val="0"/>
              </a:spcAft>
              <a:buSzPts val="1800"/>
              <a:buNone/>
              <a:defRPr/>
            </a:lvl8pPr>
            <a:lvl9pPr lvl="8" algn="ctr">
              <a:spcBef>
                <a:spcPts val="300"/>
              </a:spcBef>
              <a:spcAft>
                <a:spcPts val="0"/>
              </a:spcAft>
              <a:buSzPts val="1800"/>
              <a:buNone/>
              <a:defRPr/>
            </a:lvl9pPr>
          </a:lstStyle>
          <a:p>
            <a:endParaRPr/>
          </a:p>
        </p:txBody>
      </p:sp>
      <p:sp>
        <p:nvSpPr>
          <p:cNvPr id="42" name="Google Shape;42;p57"/>
          <p:cNvSpPr txBox="1">
            <a:spLocks noGrp="1"/>
          </p:cNvSpPr>
          <p:nvPr>
            <p:ph type="dt" idx="10"/>
          </p:nvPr>
        </p:nvSpPr>
        <p:spPr>
          <a:xfrm>
            <a:off x="8940800" y="4206240"/>
            <a:ext cx="128016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7"/>
          <p:cNvSpPr txBox="1">
            <a:spLocks noGrp="1"/>
          </p:cNvSpPr>
          <p:nvPr>
            <p:ph type="ftr" idx="11"/>
          </p:nvPr>
        </p:nvSpPr>
        <p:spPr>
          <a:xfrm>
            <a:off x="7213600" y="4205288"/>
            <a:ext cx="172720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7"/>
          <p:cNvSpPr txBox="1">
            <a:spLocks noGrp="1"/>
          </p:cNvSpPr>
          <p:nvPr>
            <p:ph type="sldNum" idx="12"/>
          </p:nvPr>
        </p:nvSpPr>
        <p:spPr>
          <a:xfrm>
            <a:off x="11093451" y="1136"/>
            <a:ext cx="996949"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b="0" i="0" u="none" strike="noStrike" cap="none">
                <a:solidFill>
                  <a:schemeClr val="lt1"/>
                </a:solidFill>
                <a:latin typeface="Georgia"/>
                <a:ea typeface="Georgia"/>
                <a:cs typeface="Georgia"/>
                <a:sym typeface="Georgia"/>
              </a:defRPr>
            </a:lvl1pPr>
            <a:lvl2pPr marL="0" lvl="1" indent="0" algn="r">
              <a:spcBef>
                <a:spcPts val="0"/>
              </a:spcBef>
              <a:buNone/>
              <a:defRPr sz="1800" b="0" i="0" u="none" strike="noStrike" cap="none">
                <a:solidFill>
                  <a:schemeClr val="lt1"/>
                </a:solidFill>
                <a:latin typeface="Georgia"/>
                <a:ea typeface="Georgia"/>
                <a:cs typeface="Georgia"/>
                <a:sym typeface="Georgia"/>
              </a:defRPr>
            </a:lvl2pPr>
            <a:lvl3pPr marL="0" lvl="2" indent="0" algn="r">
              <a:spcBef>
                <a:spcPts val="0"/>
              </a:spcBef>
              <a:buNone/>
              <a:defRPr sz="1800" b="0" i="0" u="none" strike="noStrike" cap="none">
                <a:solidFill>
                  <a:schemeClr val="lt1"/>
                </a:solidFill>
                <a:latin typeface="Georgia"/>
                <a:ea typeface="Georgia"/>
                <a:cs typeface="Georgia"/>
                <a:sym typeface="Georgia"/>
              </a:defRPr>
            </a:lvl3pPr>
            <a:lvl4pPr marL="0" lvl="3" indent="0" algn="r">
              <a:spcBef>
                <a:spcPts val="0"/>
              </a:spcBef>
              <a:buNone/>
              <a:defRPr sz="1800" b="0" i="0" u="none" strike="noStrike" cap="none">
                <a:solidFill>
                  <a:schemeClr val="lt1"/>
                </a:solidFill>
                <a:latin typeface="Georgia"/>
                <a:ea typeface="Georgia"/>
                <a:cs typeface="Georgia"/>
                <a:sym typeface="Georgia"/>
              </a:defRPr>
            </a:lvl4pPr>
            <a:lvl5pPr marL="0" lvl="4" indent="0" algn="r">
              <a:spcBef>
                <a:spcPts val="0"/>
              </a:spcBef>
              <a:buNone/>
              <a:defRPr sz="1800" b="0" i="0" u="none" strike="noStrike" cap="none">
                <a:solidFill>
                  <a:schemeClr val="lt1"/>
                </a:solidFill>
                <a:latin typeface="Georgia"/>
                <a:ea typeface="Georgia"/>
                <a:cs typeface="Georgia"/>
                <a:sym typeface="Georgia"/>
              </a:defRPr>
            </a:lvl5pPr>
            <a:lvl6pPr marL="0" lvl="5" indent="0" algn="r">
              <a:spcBef>
                <a:spcPts val="0"/>
              </a:spcBef>
              <a:buNone/>
              <a:defRPr sz="1800" b="0" i="0" u="none" strike="noStrike" cap="none">
                <a:solidFill>
                  <a:schemeClr val="lt1"/>
                </a:solidFill>
                <a:latin typeface="Georgia"/>
                <a:ea typeface="Georgia"/>
                <a:cs typeface="Georgia"/>
                <a:sym typeface="Georgia"/>
              </a:defRPr>
            </a:lvl6pPr>
            <a:lvl7pPr marL="0" lvl="6" indent="0" algn="r">
              <a:spcBef>
                <a:spcPts val="0"/>
              </a:spcBef>
              <a:buNone/>
              <a:defRPr sz="1800" b="0" i="0" u="none" strike="noStrike" cap="none">
                <a:solidFill>
                  <a:schemeClr val="lt1"/>
                </a:solidFill>
                <a:latin typeface="Georgia"/>
                <a:ea typeface="Georgia"/>
                <a:cs typeface="Georgia"/>
                <a:sym typeface="Georgia"/>
              </a:defRPr>
            </a:lvl7pPr>
            <a:lvl8pPr marL="0" lvl="7" indent="0" algn="r">
              <a:spcBef>
                <a:spcPts val="0"/>
              </a:spcBef>
              <a:buNone/>
              <a:defRPr sz="1800" b="0" i="0" u="none" strike="noStrike" cap="none">
                <a:solidFill>
                  <a:schemeClr val="lt1"/>
                </a:solidFill>
                <a:latin typeface="Georgia"/>
                <a:ea typeface="Georgia"/>
                <a:cs typeface="Georgia"/>
                <a:sym typeface="Georgia"/>
              </a:defRPr>
            </a:lvl8pPr>
            <a:lvl9pPr marL="0" lvl="8" indent="0" algn="r">
              <a:spcBef>
                <a:spcPts val="0"/>
              </a:spcBef>
              <a:buNone/>
              <a:defRPr sz="1800" b="0" i="0" u="none" strike="noStrike" cap="none">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7"/>
        <p:cNvGrpSpPr/>
        <p:nvPr/>
      </p:nvGrpSpPr>
      <p:grpSpPr>
        <a:xfrm>
          <a:off x="0" y="0"/>
          <a:ext cx="0" cy="0"/>
          <a:chOff x="0" y="0"/>
          <a:chExt cx="0" cy="0"/>
        </a:xfrm>
      </p:grpSpPr>
      <p:sp>
        <p:nvSpPr>
          <p:cNvPr id="98" name="Google Shape;98;p66"/>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66"/>
          <p:cNvSpPr txBox="1">
            <a:spLocks noGrp="1"/>
          </p:cNvSpPr>
          <p:nvPr>
            <p:ph type="body" idx="1"/>
          </p:nvPr>
        </p:nvSpPr>
        <p:spPr>
          <a:xfrm rot="5400000">
            <a:off x="3933444" y="-1074420"/>
            <a:ext cx="4325112"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00" name="Google Shape;100;p66"/>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6"/>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6"/>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3"/>
        <p:cNvGrpSpPr/>
        <p:nvPr/>
      </p:nvGrpSpPr>
      <p:grpSpPr>
        <a:xfrm>
          <a:off x="0" y="0"/>
          <a:ext cx="0" cy="0"/>
          <a:chOff x="0" y="0"/>
          <a:chExt cx="0" cy="0"/>
        </a:xfrm>
      </p:grpSpPr>
      <p:sp>
        <p:nvSpPr>
          <p:cNvPr id="104" name="Google Shape;104;p67"/>
          <p:cNvSpPr txBox="1">
            <a:spLocks noGrp="1"/>
          </p:cNvSpPr>
          <p:nvPr>
            <p:ph type="title"/>
          </p:nvPr>
        </p:nvSpPr>
        <p:spPr>
          <a:xfrm rot="5400000">
            <a:off x="7569200" y="2616200"/>
            <a:ext cx="5486400" cy="2540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7"/>
          <p:cNvSpPr txBox="1">
            <a:spLocks noGrp="1"/>
          </p:cNvSpPr>
          <p:nvPr>
            <p:ph type="body" idx="1"/>
          </p:nvPr>
        </p:nvSpPr>
        <p:spPr>
          <a:xfrm rot="5400000">
            <a:off x="2032000" y="-279400"/>
            <a:ext cx="5486400" cy="8331200"/>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106" name="Google Shape;106;p67"/>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7"/>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7"/>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5"/>
        <p:cNvGrpSpPr/>
        <p:nvPr/>
      </p:nvGrpSpPr>
      <p:grpSpPr>
        <a:xfrm>
          <a:off x="0" y="0"/>
          <a:ext cx="0" cy="0"/>
          <a:chOff x="0" y="0"/>
          <a:chExt cx="0" cy="0"/>
        </a:xfrm>
      </p:grpSpPr>
      <p:sp>
        <p:nvSpPr>
          <p:cNvPr id="116" name="Google Shape;116;p69"/>
          <p:cNvSpPr txBox="1">
            <a:spLocks noGrp="1"/>
          </p:cNvSpPr>
          <p:nvPr>
            <p:ph type="ctrTitle"/>
          </p:nvPr>
        </p:nvSpPr>
        <p:spPr>
          <a:xfrm>
            <a:off x="914400" y="2130426"/>
            <a:ext cx="10363200" cy="147002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6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8" name="Google Shape;118;p69"/>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9"/>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9"/>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1"/>
        <p:cNvGrpSpPr/>
        <p:nvPr/>
      </p:nvGrpSpPr>
      <p:grpSpPr>
        <a:xfrm>
          <a:off x="0" y="0"/>
          <a:ext cx="0" cy="0"/>
          <a:chOff x="0" y="0"/>
          <a:chExt cx="0" cy="0"/>
        </a:xfrm>
      </p:grpSpPr>
      <p:sp>
        <p:nvSpPr>
          <p:cNvPr id="122" name="Google Shape;122;p7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70"/>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 name="Google Shape;124;p70"/>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70"/>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70"/>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sp>
        <p:nvSpPr>
          <p:cNvPr id="128" name="Google Shape;128;p71"/>
          <p:cNvSpPr txBox="1">
            <a:spLocks noGrp="1"/>
          </p:cNvSpPr>
          <p:nvPr>
            <p:ph type="title"/>
          </p:nvPr>
        </p:nvSpPr>
        <p:spPr>
          <a:xfrm>
            <a:off x="963084" y="4406902"/>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71"/>
          <p:cNvSpPr txBox="1">
            <a:spLocks noGrp="1"/>
          </p:cNvSpPr>
          <p:nvPr>
            <p:ph type="body" idx="1"/>
          </p:nvPr>
        </p:nvSpPr>
        <p:spPr>
          <a:xfrm>
            <a:off x="963084" y="2906715"/>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30" name="Google Shape;130;p71"/>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71"/>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71"/>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3"/>
        <p:cNvGrpSpPr/>
        <p:nvPr/>
      </p:nvGrpSpPr>
      <p:grpSpPr>
        <a:xfrm>
          <a:off x="0" y="0"/>
          <a:ext cx="0" cy="0"/>
          <a:chOff x="0" y="0"/>
          <a:chExt cx="0" cy="0"/>
        </a:xfrm>
      </p:grpSpPr>
      <p:sp>
        <p:nvSpPr>
          <p:cNvPr id="134" name="Google Shape;134;p7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72"/>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36" name="Google Shape;136;p72"/>
          <p:cNvSpPr txBox="1">
            <a:spLocks noGrp="1"/>
          </p:cNvSpPr>
          <p:nvPr>
            <p:ph type="body" idx="2"/>
          </p:nvPr>
        </p:nvSpPr>
        <p:spPr>
          <a:xfrm>
            <a:off x="6197600" y="1600203"/>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37" name="Google Shape;137;p72"/>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72"/>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2"/>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0"/>
        <p:cNvGrpSpPr/>
        <p:nvPr/>
      </p:nvGrpSpPr>
      <p:grpSpPr>
        <a:xfrm>
          <a:off x="0" y="0"/>
          <a:ext cx="0" cy="0"/>
          <a:chOff x="0" y="0"/>
          <a:chExt cx="0" cy="0"/>
        </a:xfrm>
      </p:grpSpPr>
      <p:sp>
        <p:nvSpPr>
          <p:cNvPr id="141" name="Google Shape;141;p7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73"/>
          <p:cNvSpPr txBox="1">
            <a:spLocks noGrp="1"/>
          </p:cNvSpPr>
          <p:nvPr>
            <p:ph type="body" idx="1"/>
          </p:nvPr>
        </p:nvSpPr>
        <p:spPr>
          <a:xfrm>
            <a:off x="609602" y="1535115"/>
            <a:ext cx="5386917" cy="6397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43" name="Google Shape;143;p73"/>
          <p:cNvSpPr txBox="1">
            <a:spLocks noGrp="1"/>
          </p:cNvSpPr>
          <p:nvPr>
            <p:ph type="body" idx="2"/>
          </p:nvPr>
        </p:nvSpPr>
        <p:spPr>
          <a:xfrm>
            <a:off x="609602"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44" name="Google Shape;144;p73"/>
          <p:cNvSpPr txBox="1">
            <a:spLocks noGrp="1"/>
          </p:cNvSpPr>
          <p:nvPr>
            <p:ph type="body" idx="3"/>
          </p:nvPr>
        </p:nvSpPr>
        <p:spPr>
          <a:xfrm>
            <a:off x="6193370" y="1535115"/>
            <a:ext cx="5389033" cy="639763"/>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45" name="Google Shape;145;p73"/>
          <p:cNvSpPr txBox="1">
            <a:spLocks noGrp="1"/>
          </p:cNvSpPr>
          <p:nvPr>
            <p:ph type="body" idx="4"/>
          </p:nvPr>
        </p:nvSpPr>
        <p:spPr>
          <a:xfrm>
            <a:off x="6193370"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46" name="Google Shape;146;p73"/>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3"/>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73"/>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Google Shape;150;p74"/>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74"/>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74"/>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4"/>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4"/>
        <p:cNvGrpSpPr/>
        <p:nvPr/>
      </p:nvGrpSpPr>
      <p:grpSpPr>
        <a:xfrm>
          <a:off x="0" y="0"/>
          <a:ext cx="0" cy="0"/>
          <a:chOff x="0" y="0"/>
          <a:chExt cx="0" cy="0"/>
        </a:xfrm>
      </p:grpSpPr>
      <p:sp>
        <p:nvSpPr>
          <p:cNvPr id="155" name="Google Shape;155;p75"/>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75"/>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5"/>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609603" y="273051"/>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76"/>
          <p:cNvSpPr txBox="1">
            <a:spLocks noGrp="1"/>
          </p:cNvSpPr>
          <p:nvPr>
            <p:ph type="body" idx="1"/>
          </p:nvPr>
        </p:nvSpPr>
        <p:spPr>
          <a:xfrm>
            <a:off x="4766734" y="273053"/>
            <a:ext cx="6815668"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61" name="Google Shape;161;p76"/>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62" name="Google Shape;162;p76"/>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76"/>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76"/>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58"/>
          <p:cNvSpPr txBox="1">
            <a:spLocks noGrp="1"/>
          </p:cNvSpPr>
          <p:nvPr>
            <p:ph type="title"/>
          </p:nvPr>
        </p:nvSpPr>
        <p:spPr>
          <a:xfrm>
            <a:off x="1219200" y="435864"/>
            <a:ext cx="10769600" cy="783336"/>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000"/>
              <a:buFont typeface="Arial"/>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8"/>
          <p:cNvSpPr txBox="1">
            <a:spLocks noGrp="1"/>
          </p:cNvSpPr>
          <p:nvPr>
            <p:ph type="body" idx="1"/>
          </p:nvPr>
        </p:nvSpPr>
        <p:spPr>
          <a:xfrm>
            <a:off x="304800" y="1237488"/>
            <a:ext cx="11684000" cy="4325112"/>
          </a:xfrm>
          <a:prstGeom prst="rect">
            <a:avLst/>
          </a:prstGeom>
          <a:noFill/>
          <a:ln>
            <a:noFill/>
          </a:ln>
        </p:spPr>
        <p:txBody>
          <a:bodyPr spcFirstLastPara="1" wrap="square" lIns="91425" tIns="45700" rIns="91425" bIns="45700" anchor="t" anchorCtr="0">
            <a:norm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8" name="Google Shape;48;p5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b="1" i="0" u="none" strike="noStrike" cap="none">
                <a:solidFill>
                  <a:srgbClr val="FFFFFF"/>
                </a:solidFill>
                <a:latin typeface="Georgia"/>
                <a:ea typeface="Georgia"/>
                <a:cs typeface="Georgia"/>
                <a:sym typeface="Georgia"/>
              </a:defRPr>
            </a:lvl1pPr>
            <a:lvl2pPr marL="0" lvl="1" indent="0" algn="r">
              <a:spcBef>
                <a:spcPts val="0"/>
              </a:spcBef>
              <a:buNone/>
              <a:defRPr sz="1800" b="1" i="0" u="none" strike="noStrike" cap="none">
                <a:solidFill>
                  <a:srgbClr val="FFFFFF"/>
                </a:solidFill>
                <a:latin typeface="Georgia"/>
                <a:ea typeface="Georgia"/>
                <a:cs typeface="Georgia"/>
                <a:sym typeface="Georgia"/>
              </a:defRPr>
            </a:lvl2pPr>
            <a:lvl3pPr marL="0" lvl="2" indent="0" algn="r">
              <a:spcBef>
                <a:spcPts val="0"/>
              </a:spcBef>
              <a:buNone/>
              <a:defRPr sz="1800" b="1" i="0" u="none" strike="noStrike" cap="none">
                <a:solidFill>
                  <a:srgbClr val="FFFFFF"/>
                </a:solidFill>
                <a:latin typeface="Georgia"/>
                <a:ea typeface="Georgia"/>
                <a:cs typeface="Georgia"/>
                <a:sym typeface="Georgia"/>
              </a:defRPr>
            </a:lvl3pPr>
            <a:lvl4pPr marL="0" lvl="3" indent="0" algn="r">
              <a:spcBef>
                <a:spcPts val="0"/>
              </a:spcBef>
              <a:buNone/>
              <a:defRPr sz="1800" b="1" i="0" u="none" strike="noStrike" cap="none">
                <a:solidFill>
                  <a:srgbClr val="FFFFFF"/>
                </a:solidFill>
                <a:latin typeface="Georgia"/>
                <a:ea typeface="Georgia"/>
                <a:cs typeface="Georgia"/>
                <a:sym typeface="Georgia"/>
              </a:defRPr>
            </a:lvl4pPr>
            <a:lvl5pPr marL="0" lvl="4" indent="0" algn="r">
              <a:spcBef>
                <a:spcPts val="0"/>
              </a:spcBef>
              <a:buNone/>
              <a:defRPr sz="1800" b="1" i="0" u="none" strike="noStrike" cap="none">
                <a:solidFill>
                  <a:srgbClr val="FFFFFF"/>
                </a:solidFill>
                <a:latin typeface="Georgia"/>
                <a:ea typeface="Georgia"/>
                <a:cs typeface="Georgia"/>
                <a:sym typeface="Georgia"/>
              </a:defRPr>
            </a:lvl5pPr>
            <a:lvl6pPr marL="0" lvl="5" indent="0" algn="r">
              <a:spcBef>
                <a:spcPts val="0"/>
              </a:spcBef>
              <a:buNone/>
              <a:defRPr sz="1800" b="1" i="0" u="none" strike="noStrike" cap="none">
                <a:solidFill>
                  <a:srgbClr val="FFFFFF"/>
                </a:solidFill>
                <a:latin typeface="Georgia"/>
                <a:ea typeface="Georgia"/>
                <a:cs typeface="Georgia"/>
                <a:sym typeface="Georgia"/>
              </a:defRPr>
            </a:lvl6pPr>
            <a:lvl7pPr marL="0" lvl="6" indent="0" algn="r">
              <a:spcBef>
                <a:spcPts val="0"/>
              </a:spcBef>
              <a:buNone/>
              <a:defRPr sz="1800" b="1" i="0" u="none" strike="noStrike" cap="none">
                <a:solidFill>
                  <a:srgbClr val="FFFFFF"/>
                </a:solidFill>
                <a:latin typeface="Georgia"/>
                <a:ea typeface="Georgia"/>
                <a:cs typeface="Georgia"/>
                <a:sym typeface="Georgia"/>
              </a:defRPr>
            </a:lvl7pPr>
            <a:lvl8pPr marL="0" lvl="7" indent="0" algn="r">
              <a:spcBef>
                <a:spcPts val="0"/>
              </a:spcBef>
              <a:buNone/>
              <a:defRPr sz="1800" b="1" i="0" u="none" strike="noStrike" cap="none">
                <a:solidFill>
                  <a:srgbClr val="FFFFFF"/>
                </a:solidFill>
                <a:latin typeface="Georgia"/>
                <a:ea typeface="Georgia"/>
                <a:cs typeface="Georgia"/>
                <a:sym typeface="Georgia"/>
              </a:defRPr>
            </a:lvl8pPr>
            <a:lvl9pPr marL="0" lvl="8" indent="0" algn="r">
              <a:spcBef>
                <a:spcPts val="0"/>
              </a:spcBef>
              <a:buNone/>
              <a:defRPr sz="1800" b="1" i="0" u="none" strike="noStrike" cap="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58"/>
          <p:cNvSpPr txBox="1"/>
          <p:nvPr/>
        </p:nvSpPr>
        <p:spPr>
          <a:xfrm>
            <a:off x="0" y="11668"/>
            <a:ext cx="325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Georgia"/>
                <a:ea typeface="Georgia"/>
                <a:cs typeface="Georgia"/>
                <a:sym typeface="Georgia"/>
              </a:rPr>
              <a:t>NO PAIN NO GAIN</a:t>
            </a:r>
            <a:endParaRPr sz="1800">
              <a:solidFill>
                <a:schemeClr val="lt1"/>
              </a:solidFill>
              <a:latin typeface="Georgia"/>
              <a:ea typeface="Georgia"/>
              <a:cs typeface="Georgia"/>
              <a:sym typeface="Georgia"/>
            </a:endParaRPr>
          </a:p>
        </p:txBody>
      </p:sp>
      <p:sp>
        <p:nvSpPr>
          <p:cNvPr id="50" name="Google Shape;50;p58"/>
          <p:cNvSpPr txBox="1"/>
          <p:nvPr/>
        </p:nvSpPr>
        <p:spPr>
          <a:xfrm>
            <a:off x="5283203" y="13648"/>
            <a:ext cx="5928829" cy="36576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r>
              <a:rPr lang="en-US" sz="1800" b="1" u="none">
                <a:solidFill>
                  <a:srgbClr val="FFFFFF"/>
                </a:solidFill>
                <a:latin typeface="Georgia"/>
                <a:ea typeface="Georgia"/>
                <a:cs typeface="Georgia"/>
                <a:sym typeface="Georgia"/>
              </a:rPr>
              <a:t>Tư duy lập trình   </a:t>
            </a:r>
            <a:endParaRPr/>
          </a:p>
        </p:txBody>
      </p:sp>
      <p:cxnSp>
        <p:nvCxnSpPr>
          <p:cNvPr id="51" name="Google Shape;51;p58"/>
          <p:cNvCxnSpPr/>
          <p:nvPr/>
        </p:nvCxnSpPr>
        <p:spPr>
          <a:xfrm>
            <a:off x="11307567" y="5459"/>
            <a:ext cx="0" cy="457200"/>
          </a:xfrm>
          <a:prstGeom prst="straightConnector1">
            <a:avLst/>
          </a:prstGeom>
          <a:noFill/>
          <a:ln w="28575" cap="flat" cmpd="sng">
            <a:solidFill>
              <a:schemeClr val="lt1"/>
            </a:solidFill>
            <a:prstDash val="dash"/>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5"/>
        <p:cNvGrpSpPr/>
        <p:nvPr/>
      </p:nvGrpSpPr>
      <p:grpSpPr>
        <a:xfrm>
          <a:off x="0" y="0"/>
          <a:ext cx="0" cy="0"/>
          <a:chOff x="0" y="0"/>
          <a:chExt cx="0" cy="0"/>
        </a:xfrm>
      </p:grpSpPr>
      <p:sp>
        <p:nvSpPr>
          <p:cNvPr id="166" name="Google Shape;166;p77"/>
          <p:cNvSpPr txBox="1">
            <a:spLocks noGrp="1"/>
          </p:cNvSpPr>
          <p:nvPr>
            <p:ph type="title"/>
          </p:nvPr>
        </p:nvSpPr>
        <p:spPr>
          <a:xfrm>
            <a:off x="2389717" y="4800601"/>
            <a:ext cx="7315200" cy="56673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77"/>
          <p:cNvSpPr>
            <a:spLocks noGrp="1"/>
          </p:cNvSpPr>
          <p:nvPr>
            <p:ph type="pic" idx="2"/>
          </p:nvPr>
        </p:nvSpPr>
        <p:spPr>
          <a:xfrm>
            <a:off x="2389717" y="612775"/>
            <a:ext cx="7315200" cy="4114800"/>
          </a:xfrm>
          <a:prstGeom prst="rect">
            <a:avLst/>
          </a:prstGeom>
          <a:noFill/>
          <a:ln>
            <a:noFill/>
          </a:ln>
        </p:spPr>
      </p:sp>
      <p:sp>
        <p:nvSpPr>
          <p:cNvPr id="168" name="Google Shape;168;p77"/>
          <p:cNvSpPr txBox="1">
            <a:spLocks noGrp="1"/>
          </p:cNvSpPr>
          <p:nvPr>
            <p:ph type="body" idx="1"/>
          </p:nvPr>
        </p:nvSpPr>
        <p:spPr>
          <a:xfrm>
            <a:off x="2389717" y="5367339"/>
            <a:ext cx="7315200" cy="8048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69" name="Google Shape;169;p77"/>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77"/>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77"/>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7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78"/>
          <p:cNvSpPr txBox="1">
            <a:spLocks noGrp="1"/>
          </p:cNvSpPr>
          <p:nvPr>
            <p:ph type="body" idx="1"/>
          </p:nvPr>
        </p:nvSpPr>
        <p:spPr>
          <a:xfrm rot="5400000">
            <a:off x="3833019" y="-1623215"/>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78"/>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78"/>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78"/>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Google Shape;179;p79"/>
          <p:cNvSpPr txBox="1">
            <a:spLocks noGrp="1"/>
          </p:cNvSpPr>
          <p:nvPr>
            <p:ph type="title"/>
          </p:nvPr>
        </p:nvSpPr>
        <p:spPr>
          <a:xfrm rot="5400000">
            <a:off x="7285037" y="1828802"/>
            <a:ext cx="5851526"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79"/>
          <p:cNvSpPr txBox="1">
            <a:spLocks noGrp="1"/>
          </p:cNvSpPr>
          <p:nvPr>
            <p:ph type="body" idx="1"/>
          </p:nvPr>
        </p:nvSpPr>
        <p:spPr>
          <a:xfrm rot="5400000">
            <a:off x="1697037" y="-812798"/>
            <a:ext cx="5851526"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79"/>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79"/>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79"/>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963084" y="1981203"/>
            <a:ext cx="10363200" cy="13620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4300"/>
              <a:buFont typeface="Arial"/>
              <a:buNone/>
              <a:defRPr sz="4300" b="1"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9"/>
          <p:cNvSpPr txBox="1">
            <a:spLocks noGrp="1"/>
          </p:cNvSpPr>
          <p:nvPr>
            <p:ph type="body" idx="1"/>
          </p:nvPr>
        </p:nvSpPr>
        <p:spPr>
          <a:xfrm>
            <a:off x="963084" y="3367088"/>
            <a:ext cx="10363200" cy="1509712"/>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SzPts val="2100"/>
              <a:buNone/>
              <a:defRPr sz="2100" b="0">
                <a:solidFill>
                  <a:schemeClr val="dk2"/>
                </a:solidFill>
              </a:defRPr>
            </a:lvl1pPr>
            <a:lvl2pPr marL="914400" lvl="1" indent="-228600" algn="l">
              <a:spcBef>
                <a:spcPts val="300"/>
              </a:spcBef>
              <a:spcAft>
                <a:spcPts val="0"/>
              </a:spcAft>
              <a:buSzPts val="1800"/>
              <a:buNone/>
              <a:defRPr sz="1800">
                <a:solidFill>
                  <a:srgbClr val="888888"/>
                </a:solidFill>
              </a:defRPr>
            </a:lvl2pPr>
            <a:lvl3pPr marL="1371600" lvl="2" indent="-228600" algn="l">
              <a:spcBef>
                <a:spcPts val="300"/>
              </a:spcBef>
              <a:spcAft>
                <a:spcPts val="0"/>
              </a:spcAft>
              <a:buSzPts val="1600"/>
              <a:buNone/>
              <a:defRPr sz="1600">
                <a:solidFill>
                  <a:srgbClr val="888888"/>
                </a:solidFill>
              </a:defRPr>
            </a:lvl3pPr>
            <a:lvl4pPr marL="1828800" lvl="3" indent="-228600" algn="l">
              <a:spcBef>
                <a:spcPts val="300"/>
              </a:spcBef>
              <a:spcAft>
                <a:spcPts val="0"/>
              </a:spcAft>
              <a:buSzPts val="1400"/>
              <a:buNone/>
              <a:defRPr sz="1400">
                <a:solidFill>
                  <a:srgbClr val="888888"/>
                </a:solidFill>
              </a:defRPr>
            </a:lvl4pPr>
            <a:lvl5pPr marL="2286000" lvl="4" indent="-228600" algn="l">
              <a:spcBef>
                <a:spcPts val="300"/>
              </a:spcBef>
              <a:spcAft>
                <a:spcPts val="0"/>
              </a:spcAft>
              <a:buSzPts val="1400"/>
              <a:buNone/>
              <a:defRPr sz="1400">
                <a:solidFill>
                  <a:srgbClr val="888888"/>
                </a:solidFill>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55" name="Google Shape;55;p59"/>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9"/>
          <p:cNvSpPr txBox="1">
            <a:spLocks noGrp="1"/>
          </p:cNvSpPr>
          <p:nvPr>
            <p:ph type="sldNum" idx="12"/>
          </p:nvPr>
        </p:nvSpPr>
        <p:spPr>
          <a:xfrm>
            <a:off x="8331200" y="2272"/>
            <a:ext cx="3584448"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8"/>
        <p:cNvGrpSpPr/>
        <p:nvPr/>
      </p:nvGrpSpPr>
      <p:grpSpPr>
        <a:xfrm>
          <a:off x="0" y="0"/>
          <a:ext cx="0" cy="0"/>
          <a:chOff x="0" y="0"/>
          <a:chExt cx="0" cy="0"/>
        </a:xfrm>
      </p:grpSpPr>
      <p:sp>
        <p:nvSpPr>
          <p:cNvPr id="59" name="Google Shape;59;p60"/>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000"/>
              <a:buFont typeface="Arial"/>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0"/>
          <p:cNvSpPr txBox="1">
            <a:spLocks noGrp="1"/>
          </p:cNvSpPr>
          <p:nvPr>
            <p:ph type="body" idx="1"/>
          </p:nvPr>
        </p:nvSpPr>
        <p:spPr>
          <a:xfrm>
            <a:off x="609600" y="2249427"/>
            <a:ext cx="5384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61" name="Google Shape;61;p60"/>
          <p:cNvSpPr txBox="1">
            <a:spLocks noGrp="1"/>
          </p:cNvSpPr>
          <p:nvPr>
            <p:ph type="body" idx="2"/>
          </p:nvPr>
        </p:nvSpPr>
        <p:spPr>
          <a:xfrm>
            <a:off x="6197600" y="2249427"/>
            <a:ext cx="5384800" cy="4525963"/>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62" name="Google Shape;62;p60"/>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0"/>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0"/>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5"/>
        <p:cNvGrpSpPr/>
        <p:nvPr/>
      </p:nvGrpSpPr>
      <p:grpSpPr>
        <a:xfrm>
          <a:off x="0" y="0"/>
          <a:ext cx="0" cy="0"/>
          <a:chOff x="0" y="0"/>
          <a:chExt cx="0" cy="0"/>
        </a:xfrm>
      </p:grpSpPr>
      <p:sp>
        <p:nvSpPr>
          <p:cNvPr id="66" name="Google Shape;66;p61"/>
          <p:cNvSpPr txBox="1">
            <a:spLocks noGrp="1"/>
          </p:cNvSpPr>
          <p:nvPr>
            <p:ph type="title"/>
          </p:nvPr>
        </p:nvSpPr>
        <p:spPr>
          <a:xfrm>
            <a:off x="508000" y="1143000"/>
            <a:ext cx="11176000" cy="106984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000"/>
              <a:buFont typeface="Trebuchet MS"/>
              <a:buNone/>
              <a:defRPr sz="4000" b="0"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1"/>
          <p:cNvSpPr txBox="1">
            <a:spLocks noGrp="1"/>
          </p:cNvSpPr>
          <p:nvPr>
            <p:ph type="body" idx="1"/>
          </p:nvPr>
        </p:nvSpPr>
        <p:spPr>
          <a:xfrm>
            <a:off x="508000" y="2244971"/>
            <a:ext cx="5388864" cy="457200"/>
          </a:xfrm>
          <a:prstGeom prst="rect">
            <a:avLst/>
          </a:prstGeom>
          <a:solidFill>
            <a:srgbClr val="00B5FF">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68" name="Google Shape;68;p61"/>
          <p:cNvSpPr txBox="1">
            <a:spLocks noGrp="1"/>
          </p:cNvSpPr>
          <p:nvPr>
            <p:ph type="body" idx="2"/>
          </p:nvPr>
        </p:nvSpPr>
        <p:spPr>
          <a:xfrm>
            <a:off x="6294970" y="2244971"/>
            <a:ext cx="5389033" cy="457200"/>
          </a:xfrm>
          <a:prstGeom prst="rect">
            <a:avLst/>
          </a:prstGeom>
          <a:solidFill>
            <a:srgbClr val="00B5FF">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69" name="Google Shape;69;p61"/>
          <p:cNvSpPr txBox="1">
            <a:spLocks noGrp="1"/>
          </p:cNvSpPr>
          <p:nvPr>
            <p:ph type="body" idx="3"/>
          </p:nvPr>
        </p:nvSpPr>
        <p:spPr>
          <a:xfrm>
            <a:off x="508000" y="2708519"/>
            <a:ext cx="5388864" cy="3886200"/>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70" name="Google Shape;70;p61"/>
          <p:cNvSpPr txBox="1">
            <a:spLocks noGrp="1"/>
          </p:cNvSpPr>
          <p:nvPr>
            <p:ph type="body" idx="4"/>
          </p:nvPr>
        </p:nvSpPr>
        <p:spPr>
          <a:xfrm>
            <a:off x="6291076" y="2708519"/>
            <a:ext cx="5389033" cy="3886200"/>
          </a:xfrm>
          <a:prstGeom prst="rect">
            <a:avLst/>
          </a:prstGeom>
          <a:noFill/>
          <a:ln>
            <a:noFill/>
          </a:ln>
        </p:spPr>
        <p:txBody>
          <a:bodyPr spcFirstLastPara="1" wrap="square" lIns="91425" tIns="45700" rIns="91425" bIns="45700" anchor="t" anchorCtr="0">
            <a:norm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71" name="Google Shape;71;p61"/>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1"/>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61"/>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62"/>
          <p:cNvSpPr txBox="1">
            <a:spLocks noGrp="1"/>
          </p:cNvSpPr>
          <p:nvPr>
            <p:ph type="title"/>
          </p:nvPr>
        </p:nvSpPr>
        <p:spPr>
          <a:xfrm>
            <a:off x="609600" y="1143000"/>
            <a:ext cx="10972800" cy="106984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4000"/>
              <a:buFont typeface="Trebuchet MS"/>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2"/>
          <p:cNvSpPr txBox="1">
            <a:spLocks noGrp="1"/>
          </p:cNvSpPr>
          <p:nvPr>
            <p:ph type="dt" idx="10"/>
          </p:nvPr>
        </p:nvSpPr>
        <p:spPr>
          <a:xfrm>
            <a:off x="8778240"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2"/>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2"/>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63"/>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3"/>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3"/>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3"/>
        <p:cNvGrpSpPr/>
        <p:nvPr/>
      </p:nvGrpSpPr>
      <p:grpSpPr>
        <a:xfrm>
          <a:off x="0" y="0"/>
          <a:ext cx="0" cy="0"/>
          <a:chOff x="0" y="0"/>
          <a:chExt cx="0" cy="0"/>
        </a:xfrm>
      </p:grpSpPr>
      <p:sp>
        <p:nvSpPr>
          <p:cNvPr id="84" name="Google Shape;84;p64"/>
          <p:cNvSpPr txBox="1">
            <a:spLocks noGrp="1"/>
          </p:cNvSpPr>
          <p:nvPr>
            <p:ph type="title"/>
          </p:nvPr>
        </p:nvSpPr>
        <p:spPr>
          <a:xfrm>
            <a:off x="7137995" y="1101971"/>
            <a:ext cx="4511040" cy="87782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Font typeface="Trebuchet MS"/>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4"/>
          <p:cNvSpPr txBox="1">
            <a:spLocks noGrp="1"/>
          </p:cNvSpPr>
          <p:nvPr>
            <p:ph type="body" idx="1"/>
          </p:nvPr>
        </p:nvSpPr>
        <p:spPr>
          <a:xfrm>
            <a:off x="7137995" y="2010727"/>
            <a:ext cx="4511040" cy="4617720"/>
          </a:xfrm>
          <a:prstGeom prst="rect">
            <a:avLst/>
          </a:prstGeom>
          <a:noFill/>
          <a:ln>
            <a:noFill/>
          </a:ln>
        </p:spPr>
        <p:txBody>
          <a:bodyPr spcFirstLastPara="1" wrap="square" lIns="91425" tIns="45700" rIns="91425" bIns="45700" anchor="t" anchorCtr="0">
            <a:normAutofit/>
          </a:bodyPr>
          <a:lstStyle>
            <a:lvl1pPr marL="457200" lvl="0" indent="-228600" algn="l">
              <a:spcBef>
                <a:spcPts val="300"/>
              </a:spcBef>
              <a:spcAft>
                <a:spcPts val="0"/>
              </a:spcAft>
              <a:buSzPts val="1400"/>
              <a:buNone/>
              <a:defRPr sz="1400"/>
            </a:lvl1pPr>
            <a:lvl2pPr marL="914400" lvl="1" indent="-228600" algn="l">
              <a:spcBef>
                <a:spcPts val="300"/>
              </a:spcBef>
              <a:spcAft>
                <a:spcPts val="0"/>
              </a:spcAft>
              <a:buSzPts val="1200"/>
              <a:buNone/>
              <a:defRPr sz="1200"/>
            </a:lvl2pPr>
            <a:lvl3pPr marL="1371600" lvl="2" indent="-228600" algn="l">
              <a:spcBef>
                <a:spcPts val="300"/>
              </a:spcBef>
              <a:spcAft>
                <a:spcPts val="0"/>
              </a:spcAft>
              <a:buSzPts val="1000"/>
              <a:buNone/>
              <a:defRPr sz="1000"/>
            </a:lvl3pPr>
            <a:lvl4pPr marL="1828800" lvl="3" indent="-228600" algn="l">
              <a:spcBef>
                <a:spcPts val="300"/>
              </a:spcBef>
              <a:spcAft>
                <a:spcPts val="0"/>
              </a:spcAft>
              <a:buSzPts val="900"/>
              <a:buNone/>
              <a:defRPr sz="900"/>
            </a:lvl4pPr>
            <a:lvl5pPr marL="2286000" lvl="4" indent="-228600" algn="l">
              <a:spcBef>
                <a:spcPts val="300"/>
              </a:spcBef>
              <a:spcAft>
                <a:spcPts val="0"/>
              </a:spcAft>
              <a:buSzPts val="900"/>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86" name="Google Shape;86;p64"/>
          <p:cNvSpPr txBox="1">
            <a:spLocks noGrp="1"/>
          </p:cNvSpPr>
          <p:nvPr>
            <p:ph type="body" idx="2"/>
          </p:nvPr>
        </p:nvSpPr>
        <p:spPr>
          <a:xfrm>
            <a:off x="203200" y="776287"/>
            <a:ext cx="6803136" cy="5852160"/>
          </a:xfrm>
          <a:prstGeom prst="rect">
            <a:avLst/>
          </a:prstGeom>
          <a:noFill/>
          <a:ln>
            <a:noFill/>
          </a:ln>
        </p:spPr>
        <p:txBody>
          <a:bodyPr spcFirstLastPara="1" wrap="square" lIns="91425" tIns="45700" rIns="91425" bIns="45700" anchor="t" anchorCtr="0">
            <a:normAutofit/>
          </a:bodyPr>
          <a:lstStyle>
            <a:lvl1pPr marL="457200" lvl="0" indent="-431800" algn="l">
              <a:spcBef>
                <a:spcPts val="300"/>
              </a:spcBef>
              <a:spcAft>
                <a:spcPts val="0"/>
              </a:spcAft>
              <a:buSzPts val="3200"/>
              <a:buChar char="•"/>
              <a:defRPr sz="3200"/>
            </a:lvl1pPr>
            <a:lvl2pPr marL="914400" lvl="1" indent="-406400" algn="l">
              <a:spcBef>
                <a:spcPts val="300"/>
              </a:spcBef>
              <a:spcAft>
                <a:spcPts val="0"/>
              </a:spcAft>
              <a:buSzPts val="2800"/>
              <a:buChar char="▫"/>
              <a:defRPr sz="2800"/>
            </a:lvl2pPr>
            <a:lvl3pPr marL="1371600" lvl="2" indent="-381000" algn="l">
              <a:spcBef>
                <a:spcPts val="300"/>
              </a:spcBef>
              <a:spcAft>
                <a:spcPts val="0"/>
              </a:spcAft>
              <a:buSzPts val="2400"/>
              <a:buChar char="●"/>
              <a:defRPr sz="2400"/>
            </a:lvl3pPr>
            <a:lvl4pPr marL="1828800" lvl="3" indent="-355600" algn="l">
              <a:spcBef>
                <a:spcPts val="300"/>
              </a:spcBef>
              <a:spcAft>
                <a:spcPts val="0"/>
              </a:spcAft>
              <a:buSzPts val="2000"/>
              <a:buChar char="●"/>
              <a:defRPr sz="2000"/>
            </a:lvl4pPr>
            <a:lvl5pPr marL="2286000" lvl="4" indent="-355600" algn="l">
              <a:spcBef>
                <a:spcPts val="300"/>
              </a:spcBef>
              <a:spcAft>
                <a:spcPts val="0"/>
              </a:spcAft>
              <a:buSzPts val="2000"/>
              <a:buChar char="▫"/>
              <a:defRPr sz="20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87" name="Google Shape;87;p64"/>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4"/>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4"/>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0"/>
        <p:cNvGrpSpPr/>
        <p:nvPr/>
      </p:nvGrpSpPr>
      <p:grpSpPr>
        <a:xfrm>
          <a:off x="0" y="0"/>
          <a:ext cx="0" cy="0"/>
          <a:chOff x="0" y="0"/>
          <a:chExt cx="0" cy="0"/>
        </a:xfrm>
      </p:grpSpPr>
      <p:sp>
        <p:nvSpPr>
          <p:cNvPr id="91" name="Google Shape;91;p65"/>
          <p:cNvSpPr txBox="1">
            <a:spLocks noGrp="1"/>
          </p:cNvSpPr>
          <p:nvPr>
            <p:ph type="title"/>
          </p:nvPr>
        </p:nvSpPr>
        <p:spPr>
          <a:xfrm rot="-5400000">
            <a:off x="5304298" y="3058778"/>
            <a:ext cx="4681637" cy="782404"/>
          </a:xfrm>
          <a:prstGeom prst="rect">
            <a:avLst/>
          </a:prstGeom>
          <a:noFill/>
          <a:ln>
            <a:noFill/>
          </a:ln>
        </p:spPr>
        <p:txBody>
          <a:bodyPr spcFirstLastPara="1" wrap="square" lIns="45700" tIns="0" rIns="45700" bIns="45700" anchor="t" anchorCtr="0">
            <a:normAutofit/>
          </a:bodyPr>
          <a:lstStyle>
            <a:lvl1pPr lvl="0" algn="ctr">
              <a:spcBef>
                <a:spcPts val="0"/>
              </a:spcBef>
              <a:spcAft>
                <a:spcPts val="0"/>
              </a:spcAft>
              <a:buClr>
                <a:schemeClr val="dk2"/>
              </a:buClr>
              <a:buSzPts val="2000"/>
              <a:buFont typeface="Trebuchet MS"/>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5"/>
          <p:cNvSpPr>
            <a:spLocks noGrp="1"/>
          </p:cNvSpPr>
          <p:nvPr>
            <p:ph type="pic" idx="2"/>
          </p:nvPr>
        </p:nvSpPr>
        <p:spPr>
          <a:xfrm>
            <a:off x="538228" y="1143000"/>
            <a:ext cx="6096000" cy="4572000"/>
          </a:xfrm>
          <a:prstGeom prst="rect">
            <a:avLst/>
          </a:prstGeom>
          <a:solidFill>
            <a:srgbClr val="EAEAEA"/>
          </a:solidFill>
          <a:ln w="50800" cap="flat" cmpd="sng">
            <a:solidFill>
              <a:srgbClr val="FFFFFF"/>
            </a:solidFill>
            <a:prstDash val="solid"/>
            <a:miter lim="800000"/>
            <a:headEnd type="none" w="sm" len="sm"/>
            <a:tailEnd type="none" w="sm" len="sm"/>
          </a:ln>
          <a:effectLst>
            <a:outerShdw blurRad="57150" dist="31750" dir="4800000" algn="tl" rotWithShape="0">
              <a:srgbClr val="000000">
                <a:alpha val="24705"/>
              </a:srgbClr>
            </a:outerShdw>
          </a:effectLst>
        </p:spPr>
      </p:sp>
      <p:sp>
        <p:nvSpPr>
          <p:cNvPr id="93" name="Google Shape;93;p65"/>
          <p:cNvSpPr txBox="1">
            <a:spLocks noGrp="1"/>
          </p:cNvSpPr>
          <p:nvPr>
            <p:ph type="body" idx="1"/>
          </p:nvPr>
        </p:nvSpPr>
        <p:spPr>
          <a:xfrm>
            <a:off x="8117924" y="3274310"/>
            <a:ext cx="3454400" cy="2516489"/>
          </a:xfrm>
          <a:prstGeom prst="rect">
            <a:avLst/>
          </a:prstGeom>
          <a:noFill/>
          <a:ln>
            <a:noFill/>
          </a:ln>
        </p:spPr>
        <p:txBody>
          <a:bodyPr spcFirstLastPara="1" wrap="square" lIns="0" tIns="0" rIns="45700" bIns="45700" anchor="t" anchorCtr="0">
            <a:normAutofit/>
          </a:bodyPr>
          <a:lstStyle>
            <a:lvl1pPr marL="457200" lvl="0" indent="-228600" algn="l">
              <a:lnSpc>
                <a:spcPct val="100000"/>
              </a:lnSpc>
              <a:spcBef>
                <a:spcPts val="0"/>
              </a:spcBef>
              <a:spcAft>
                <a:spcPts val="0"/>
              </a:spcAft>
              <a:buSzPts val="1300"/>
              <a:buFont typeface="Georgia"/>
              <a:buNone/>
              <a:defRPr sz="1300"/>
            </a:lvl1pPr>
            <a:lvl2pPr marL="914400" lvl="1" indent="-228600" algn="l">
              <a:spcBef>
                <a:spcPts val="300"/>
              </a:spcBef>
              <a:spcAft>
                <a:spcPts val="0"/>
              </a:spcAft>
              <a:buSzPts val="1200"/>
              <a:buFont typeface="Georgia"/>
              <a:buNone/>
              <a:defRPr sz="1200"/>
            </a:lvl2pPr>
            <a:lvl3pPr marL="1371600" lvl="2" indent="-228600" algn="l">
              <a:spcBef>
                <a:spcPts val="300"/>
              </a:spcBef>
              <a:spcAft>
                <a:spcPts val="0"/>
              </a:spcAft>
              <a:buSzPts val="1000"/>
              <a:buFont typeface="Georgia"/>
              <a:buNone/>
              <a:defRPr sz="1000"/>
            </a:lvl3pPr>
            <a:lvl4pPr marL="1828800" lvl="3" indent="-228600" algn="l">
              <a:spcBef>
                <a:spcPts val="300"/>
              </a:spcBef>
              <a:spcAft>
                <a:spcPts val="0"/>
              </a:spcAft>
              <a:buSzPts val="900"/>
              <a:buFont typeface="Georgia"/>
              <a:buNone/>
              <a:defRPr sz="900"/>
            </a:lvl4pPr>
            <a:lvl5pPr marL="2286000" lvl="4" indent="-228600" algn="l">
              <a:spcBef>
                <a:spcPts val="300"/>
              </a:spcBef>
              <a:spcAft>
                <a:spcPts val="0"/>
              </a:spcAft>
              <a:buSzPts val="900"/>
              <a:buFont typeface="Georgia"/>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94" name="Google Shape;94;p65"/>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5"/>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5"/>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p:nvPr/>
        </p:nvSpPr>
        <p:spPr>
          <a:xfrm>
            <a:off x="1" y="366821"/>
            <a:ext cx="12192000" cy="84407"/>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1" name="Google Shape;11;p56"/>
          <p:cNvSpPr/>
          <p:nvPr/>
        </p:nvSpPr>
        <p:spPr>
          <a:xfrm>
            <a:off x="0" y="2"/>
            <a:ext cx="12192000" cy="3106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2" name="Google Shape;12;p56"/>
          <p:cNvSpPr/>
          <p:nvPr/>
        </p:nvSpPr>
        <p:spPr>
          <a:xfrm>
            <a:off x="4" y="308276"/>
            <a:ext cx="12192000" cy="9144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3" name="Google Shape;13;p56"/>
          <p:cNvSpPr/>
          <p:nvPr/>
        </p:nvSpPr>
        <p:spPr>
          <a:xfrm rot="10800000" flipH="1">
            <a:off x="7213580" y="360249"/>
            <a:ext cx="4978425" cy="910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4" name="Google Shape;14;p56"/>
          <p:cNvSpPr/>
          <p:nvPr/>
        </p:nvSpPr>
        <p:spPr>
          <a:xfrm rot="10800000" flipH="1">
            <a:off x="7213604" y="440114"/>
            <a:ext cx="4978401" cy="18003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5" name="Google Shape;15;p56"/>
          <p:cNvSpPr/>
          <p:nvPr/>
        </p:nvSpPr>
        <p:spPr>
          <a:xfrm>
            <a:off x="7209785" y="497504"/>
            <a:ext cx="4084320" cy="2743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6" name="Google Shape;16;p56"/>
          <p:cNvSpPr/>
          <p:nvPr/>
        </p:nvSpPr>
        <p:spPr>
          <a:xfrm>
            <a:off x="9831529" y="588943"/>
            <a:ext cx="2133600" cy="365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7" name="Google Shape;17;p56"/>
          <p:cNvSpPr/>
          <p:nvPr/>
        </p:nvSpPr>
        <p:spPr>
          <a:xfrm>
            <a:off x="12113287" y="-2001"/>
            <a:ext cx="76836" cy="621792"/>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8" name="Google Shape;18;p56"/>
          <p:cNvSpPr/>
          <p:nvPr/>
        </p:nvSpPr>
        <p:spPr>
          <a:xfrm>
            <a:off x="12059308" y="-2001"/>
            <a:ext cx="36576" cy="621792"/>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9" name="Google Shape;19;p56"/>
          <p:cNvSpPr/>
          <p:nvPr/>
        </p:nvSpPr>
        <p:spPr>
          <a:xfrm>
            <a:off x="12033904" y="-2001"/>
            <a:ext cx="12192" cy="621792"/>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56"/>
          <p:cNvSpPr/>
          <p:nvPr/>
        </p:nvSpPr>
        <p:spPr>
          <a:xfrm>
            <a:off x="11967231" y="-2001"/>
            <a:ext cx="36576" cy="621792"/>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1" name="Google Shape;21;p56"/>
          <p:cNvSpPr/>
          <p:nvPr/>
        </p:nvSpPr>
        <p:spPr>
          <a:xfrm>
            <a:off x="11887569" y="380"/>
            <a:ext cx="73152" cy="585216"/>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2" name="Google Shape;22;p56"/>
          <p:cNvSpPr/>
          <p:nvPr/>
        </p:nvSpPr>
        <p:spPr>
          <a:xfrm>
            <a:off x="11831300" y="380"/>
            <a:ext cx="12192" cy="585216"/>
          </a:xfrm>
          <a:prstGeom prst="rect">
            <a:avLst/>
          </a:prstGeom>
          <a:solidFill>
            <a:srgbClr val="FFFF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3" name="Google Shape;23;p56"/>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56"/>
          <p:cNvSpPr txBox="1">
            <a:spLocks noGrp="1"/>
          </p:cNvSpPr>
          <p:nvPr>
            <p:ph type="body" idx="1"/>
          </p:nvPr>
        </p:nvSpPr>
        <p:spPr>
          <a:xfrm>
            <a:off x="609600" y="2249424"/>
            <a:ext cx="10972800" cy="432511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25" name="Google Shape;25;p56"/>
          <p:cNvSpPr txBox="1">
            <a:spLocks noGrp="1"/>
          </p:cNvSpPr>
          <p:nvPr>
            <p:ph type="dt" idx="10"/>
          </p:nvPr>
        </p:nvSpPr>
        <p:spPr>
          <a:xfrm>
            <a:off x="8782048" y="612648"/>
            <a:ext cx="1276352"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26" name="Google Shape;26;p56"/>
          <p:cNvSpPr txBox="1">
            <a:spLocks noGrp="1"/>
          </p:cNvSpPr>
          <p:nvPr>
            <p:ph type="ftr" idx="11"/>
          </p:nvPr>
        </p:nvSpPr>
        <p:spPr>
          <a:xfrm>
            <a:off x="7010400" y="612648"/>
            <a:ext cx="176784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27" name="Google Shape;27;p56"/>
          <p:cNvSpPr txBox="1">
            <a:spLocks noGrp="1"/>
          </p:cNvSpPr>
          <p:nvPr>
            <p:ph type="sldNum" idx="12"/>
          </p:nvPr>
        </p:nvSpPr>
        <p:spPr>
          <a:xfrm>
            <a:off x="10899648" y="2272"/>
            <a:ext cx="10160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6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68"/>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68"/>
          <p:cNvSpPr txBox="1">
            <a:spLocks noGrp="1"/>
          </p:cNvSpPr>
          <p:nvPr>
            <p:ph type="dt" idx="10"/>
          </p:nvPr>
        </p:nvSpPr>
        <p:spPr>
          <a:xfrm>
            <a:off x="609600" y="6356350"/>
            <a:ext cx="2844800" cy="365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68"/>
          <p:cNvSpPr txBox="1">
            <a:spLocks noGrp="1"/>
          </p:cNvSpPr>
          <p:nvPr>
            <p:ph type="ftr" idx="11"/>
          </p:nvPr>
        </p:nvSpPr>
        <p:spPr>
          <a:xfrm>
            <a:off x="4165600" y="6356350"/>
            <a:ext cx="3860800" cy="36512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68"/>
          <p:cNvSpPr txBox="1">
            <a:spLocks noGrp="1"/>
          </p:cNvSpPr>
          <p:nvPr>
            <p:ph type="sldNum" idx="12"/>
          </p:nvPr>
        </p:nvSpPr>
        <p:spPr>
          <a:xfrm>
            <a:off x="8737600" y="6356350"/>
            <a:ext cx="2844800" cy="36512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1.bin"/><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1"/>
          <p:cNvGrpSpPr/>
          <p:nvPr/>
        </p:nvGrpSpPr>
        <p:grpSpPr>
          <a:xfrm>
            <a:off x="0" y="-12700"/>
            <a:ext cx="12237156" cy="6883400"/>
            <a:chOff x="0" y="-25400"/>
            <a:chExt cx="12237156" cy="6883400"/>
          </a:xfrm>
        </p:grpSpPr>
        <p:grpSp>
          <p:nvGrpSpPr>
            <p:cNvPr id="190" name="Google Shape;190;p1"/>
            <p:cNvGrpSpPr/>
            <p:nvPr/>
          </p:nvGrpSpPr>
          <p:grpSpPr>
            <a:xfrm>
              <a:off x="0" y="-25400"/>
              <a:ext cx="12237156" cy="6883400"/>
              <a:chOff x="0" y="-25400"/>
              <a:chExt cx="12237156" cy="6883400"/>
            </a:xfrm>
          </p:grpSpPr>
          <p:pic>
            <p:nvPicPr>
              <p:cNvPr id="191" name="Google Shape;191;p1"/>
              <p:cNvPicPr preferRelativeResize="0"/>
              <p:nvPr/>
            </p:nvPicPr>
            <p:blipFill rotWithShape="1">
              <a:blip r:embed="rId3">
                <a:alphaModFix/>
              </a:blip>
              <a:srcRect/>
              <a:stretch/>
            </p:blipFill>
            <p:spPr>
              <a:xfrm>
                <a:off x="0" y="-25400"/>
                <a:ext cx="12237156" cy="6883400"/>
              </a:xfrm>
              <a:prstGeom prst="rect">
                <a:avLst/>
              </a:prstGeom>
              <a:noFill/>
              <a:ln w="9525" cap="flat" cmpd="sng">
                <a:solidFill>
                  <a:srgbClr val="0033CC"/>
                </a:solidFill>
                <a:prstDash val="solid"/>
                <a:round/>
                <a:headEnd type="none" w="sm" len="sm"/>
                <a:tailEnd type="none" w="sm" len="sm"/>
              </a:ln>
            </p:spPr>
          </p:pic>
          <p:pic>
            <p:nvPicPr>
              <p:cNvPr id="192" name="Google Shape;192;p1"/>
              <p:cNvPicPr preferRelativeResize="0"/>
              <p:nvPr/>
            </p:nvPicPr>
            <p:blipFill rotWithShape="1">
              <a:blip r:embed="rId4">
                <a:alphaModFix/>
              </a:blip>
              <a:srcRect/>
              <a:stretch/>
            </p:blipFill>
            <p:spPr>
              <a:xfrm>
                <a:off x="152400" y="91678"/>
                <a:ext cx="1134171" cy="1508522"/>
              </a:xfrm>
              <a:prstGeom prst="rect">
                <a:avLst/>
              </a:prstGeom>
              <a:noFill/>
              <a:ln>
                <a:noFill/>
              </a:ln>
            </p:spPr>
          </p:pic>
        </p:grpSp>
        <p:pic>
          <p:nvPicPr>
            <p:cNvPr id="193" name="Google Shape;193;p1"/>
            <p:cNvPicPr preferRelativeResize="0"/>
            <p:nvPr/>
          </p:nvPicPr>
          <p:blipFill rotWithShape="1">
            <a:blip r:embed="rId5">
              <a:alphaModFix/>
            </a:blip>
            <a:srcRect/>
            <a:stretch/>
          </p:blipFill>
          <p:spPr>
            <a:xfrm>
              <a:off x="3276600" y="304800"/>
              <a:ext cx="5622572" cy="350848"/>
            </a:xfrm>
            <a:prstGeom prst="rect">
              <a:avLst/>
            </a:prstGeom>
            <a:noFill/>
            <a:ln>
              <a:noFill/>
            </a:ln>
          </p:spPr>
        </p:pic>
        <p:sp>
          <p:nvSpPr>
            <p:cNvPr id="194" name="Google Shape;194;p1"/>
            <p:cNvSpPr/>
            <p:nvPr/>
          </p:nvSpPr>
          <p:spPr>
            <a:xfrm>
              <a:off x="5378450" y="655648"/>
              <a:ext cx="1371600" cy="120133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Georgia"/>
                  <a:ea typeface="Georgia"/>
                  <a:cs typeface="Georgia"/>
                  <a:sym typeface="Georgia"/>
                </a:rPr>
                <a:t> </a:t>
              </a:r>
              <a:endParaRPr/>
            </a:p>
          </p:txBody>
        </p:sp>
        <p:pic>
          <p:nvPicPr>
            <p:cNvPr id="195" name="Google Shape;195;p1"/>
            <p:cNvPicPr preferRelativeResize="0"/>
            <p:nvPr/>
          </p:nvPicPr>
          <p:blipFill rotWithShape="1">
            <a:blip r:embed="rId6">
              <a:alphaModFix/>
            </a:blip>
            <a:srcRect/>
            <a:stretch/>
          </p:blipFill>
          <p:spPr>
            <a:xfrm>
              <a:off x="5410200" y="685800"/>
              <a:ext cx="1376352" cy="1376352"/>
            </a:xfrm>
            <a:prstGeom prst="rect">
              <a:avLst/>
            </a:prstGeom>
            <a:noFill/>
            <a:ln>
              <a:noFill/>
            </a:ln>
          </p:spPr>
        </p:pic>
      </p:grpSp>
      <p:sp>
        <p:nvSpPr>
          <p:cNvPr id="196" name="Google Shape;196;p1"/>
          <p:cNvSpPr txBox="1"/>
          <p:nvPr/>
        </p:nvSpPr>
        <p:spPr>
          <a:xfrm>
            <a:off x="5867400" y="1870748"/>
            <a:ext cx="601980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TƯ DUY LẬP TRÌNH</a:t>
            </a:r>
            <a:endParaRPr dirty="0">
              <a:latin typeface="Times New Roman" panose="02020603050405020304" pitchFamily="18" charset="0"/>
              <a:cs typeface="Times New Roman" panose="02020603050405020304" pitchFamily="18" charset="0"/>
            </a:endParaRPr>
          </a:p>
        </p:txBody>
      </p:sp>
      <p:sp>
        <p:nvSpPr>
          <p:cNvPr id="197" name="Google Shape;197;p1"/>
          <p:cNvSpPr txBox="1"/>
          <p:nvPr/>
        </p:nvSpPr>
        <p:spPr>
          <a:xfrm>
            <a:off x="7315200" y="2440879"/>
            <a:ext cx="44958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GV: </a:t>
            </a:r>
            <a:r>
              <a:rPr lang="en-US" sz="2400" b="0"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ThS</a:t>
            </a:r>
            <a:r>
              <a:rPr lang="en-US" sz="2400" b="0"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Nguyễn Văn Hồ</a:t>
            </a:r>
            <a:endParaRPr dirty="0">
              <a:latin typeface="Times New Roman" panose="02020603050405020304" pitchFamily="18" charset="0"/>
              <a:cs typeface="Times New Roman" panose="02020603050405020304" pitchFamily="18" charset="0"/>
            </a:endParaRPr>
          </a:p>
        </p:txBody>
      </p:sp>
      <p:pic>
        <p:nvPicPr>
          <p:cNvPr id="198" name="Google Shape;198;p1"/>
          <p:cNvPicPr preferRelativeResize="0"/>
          <p:nvPr/>
        </p:nvPicPr>
        <p:blipFill rotWithShape="1">
          <a:blip r:embed="rId7">
            <a:alphaModFix/>
          </a:blip>
          <a:srcRect/>
          <a:stretch/>
        </p:blipFill>
        <p:spPr>
          <a:xfrm>
            <a:off x="8454133" y="2962716"/>
            <a:ext cx="2518667" cy="2676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0"/>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365" name="Google Shape;365;p10"/>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366" name="Google Shape;366;p10"/>
          <p:cNvGrpSpPr/>
          <p:nvPr/>
        </p:nvGrpSpPr>
        <p:grpSpPr>
          <a:xfrm>
            <a:off x="455118" y="1237488"/>
            <a:ext cx="11127282" cy="1048512"/>
            <a:chOff x="253387" y="711409"/>
            <a:chExt cx="11127282" cy="1048512"/>
          </a:xfrm>
        </p:grpSpPr>
        <p:sp>
          <p:nvSpPr>
            <p:cNvPr id="367" name="Google Shape;367;p10"/>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68" name="Google Shape;368;p10"/>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69" name="Google Shape;369;p10"/>
            <p:cNvSpPr txBox="1"/>
            <p:nvPr/>
          </p:nvSpPr>
          <p:spPr>
            <a:xfrm>
              <a:off x="517793" y="711409"/>
              <a:ext cx="10862876" cy="10485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Ví dụ 4: Chương trình đơn giản dùng quản lý việc cho mượn sách trong thư viện </a:t>
              </a:r>
              <a:endParaRPr/>
            </a:p>
          </p:txBody>
        </p:sp>
      </p:grpSp>
      <p:sp>
        <p:nvSpPr>
          <p:cNvPr id="370" name="Google Shape;370;p10"/>
          <p:cNvSpPr txBox="1"/>
          <p:nvPr/>
        </p:nvSpPr>
        <p:spPr>
          <a:xfrm>
            <a:off x="719524" y="2286000"/>
            <a:ext cx="10085636" cy="446276"/>
          </a:xfrm>
          <a:prstGeom prst="rect">
            <a:avLst/>
          </a:prstGeom>
          <a:noFill/>
          <a:ln>
            <a:noFill/>
          </a:ln>
        </p:spPr>
        <p:txBody>
          <a:bodyPr spcFirstLastPara="1" wrap="square" lIns="91425" tIns="45700" rIns="91425" bIns="45700" anchor="t" anchorCtr="0">
            <a:spAutoFit/>
          </a:bodyPr>
          <a:lstStyle/>
          <a:p>
            <a:pPr marL="11113" marR="0" lvl="0" indent="-11113" algn="just" rtl="0">
              <a:spcBef>
                <a:spcPts val="0"/>
              </a:spcBef>
              <a:spcAft>
                <a:spcPts val="0"/>
              </a:spcAft>
              <a:buNone/>
            </a:pP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dirty="0" err="1">
                <a:solidFill>
                  <a:schemeClr val="dk1"/>
                </a:solidFill>
                <a:latin typeface="Times New Roman" panose="02020603050405020304" pitchFamily="18" charset="0"/>
                <a:ea typeface="Georgia"/>
                <a:cs typeface="Times New Roman" panose="02020603050405020304" pitchFamily="18" charset="0"/>
                <a:sym typeface="Georgia"/>
              </a:rPr>
              <a:t>Câu</a:t>
            </a: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dirty="0" err="1">
                <a:solidFill>
                  <a:schemeClr val="dk1"/>
                </a:solidFill>
                <a:latin typeface="Times New Roman" panose="02020603050405020304" pitchFamily="18" charset="0"/>
                <a:ea typeface="Georgia"/>
                <a:cs typeface="Times New Roman" panose="02020603050405020304" pitchFamily="18" charset="0"/>
                <a:sym typeface="Georgia"/>
              </a:rPr>
              <a:t>hỏi</a:t>
            </a: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Việc</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mượn</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sách</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bao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gồm</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những</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hoạt</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đột</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sz="23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71" name="Google Shape;371;p10"/>
          <p:cNvSpPr/>
          <p:nvPr/>
        </p:nvSpPr>
        <p:spPr>
          <a:xfrm>
            <a:off x="2133600" y="376554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Ghi nhận thông tin</a:t>
            </a:r>
            <a:endParaRPr>
              <a:latin typeface="Times New Roman" panose="02020603050405020304" pitchFamily="18" charset="0"/>
              <a:cs typeface="Times New Roman" panose="02020603050405020304" pitchFamily="18" charset="0"/>
            </a:endParaRPr>
          </a:p>
        </p:txBody>
      </p:sp>
      <p:sp>
        <p:nvSpPr>
          <p:cNvPr id="372" name="Google Shape;372;p10"/>
          <p:cNvSpPr/>
          <p:nvPr/>
        </p:nvSpPr>
        <p:spPr>
          <a:xfrm>
            <a:off x="4419600" y="376554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Lựa chọn sách</a:t>
            </a:r>
            <a:endParaRPr>
              <a:latin typeface="Times New Roman" panose="02020603050405020304" pitchFamily="18" charset="0"/>
              <a:cs typeface="Times New Roman" panose="02020603050405020304" pitchFamily="18" charset="0"/>
            </a:endParaRPr>
          </a:p>
        </p:txBody>
      </p:sp>
      <p:sp>
        <p:nvSpPr>
          <p:cNvPr id="373" name="Google Shape;373;p10"/>
          <p:cNvSpPr/>
          <p:nvPr/>
        </p:nvSpPr>
        <p:spPr>
          <a:xfrm>
            <a:off x="6781800" y="375030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Kiểm tra sách còn hay không?</a:t>
            </a:r>
            <a:endParaRPr>
              <a:latin typeface="Times New Roman" panose="02020603050405020304" pitchFamily="18" charset="0"/>
              <a:cs typeface="Times New Roman" panose="02020603050405020304" pitchFamily="18" charset="0"/>
            </a:endParaRPr>
          </a:p>
        </p:txBody>
      </p:sp>
      <p:sp>
        <p:nvSpPr>
          <p:cNvPr id="374" name="Google Shape;374;p10"/>
          <p:cNvSpPr/>
          <p:nvPr/>
        </p:nvSpPr>
        <p:spPr>
          <a:xfrm>
            <a:off x="8991600" y="375030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Cho mượn</a:t>
            </a:r>
            <a:endParaRPr>
              <a:latin typeface="Times New Roman" panose="02020603050405020304" pitchFamily="18" charset="0"/>
              <a:cs typeface="Times New Roman" panose="02020603050405020304" pitchFamily="18" charset="0"/>
            </a:endParaRPr>
          </a:p>
        </p:txBody>
      </p:sp>
      <p:sp>
        <p:nvSpPr>
          <p:cNvPr id="375" name="Google Shape;375;p10"/>
          <p:cNvSpPr/>
          <p:nvPr/>
        </p:nvSpPr>
        <p:spPr>
          <a:xfrm>
            <a:off x="3733800" y="4191000"/>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76" name="Google Shape;376;p10"/>
          <p:cNvSpPr/>
          <p:nvPr/>
        </p:nvSpPr>
        <p:spPr>
          <a:xfrm>
            <a:off x="6141720" y="4191000"/>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77" name="Google Shape;377;p10"/>
          <p:cNvSpPr/>
          <p:nvPr/>
        </p:nvSpPr>
        <p:spPr>
          <a:xfrm>
            <a:off x="8378669" y="4169408"/>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78" name="Google Shape;378;p10"/>
          <p:cNvSpPr/>
          <p:nvPr/>
        </p:nvSpPr>
        <p:spPr>
          <a:xfrm>
            <a:off x="1981200" y="5257800"/>
            <a:ext cx="1607820" cy="1219200"/>
          </a:xfrm>
          <a:prstGeom prst="snip1Rect">
            <a:avLst>
              <a:gd name="adj" fmla="val 16667"/>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Nhập:</a:t>
            </a:r>
            <a:br>
              <a:rPr lang="en-US" sz="1800">
                <a:solidFill>
                  <a:schemeClr val="dk1"/>
                </a:solidFill>
                <a:latin typeface="Times New Roman" panose="02020603050405020304" pitchFamily="18" charset="0"/>
                <a:ea typeface="Georgia"/>
                <a:cs typeface="Times New Roman" panose="02020603050405020304" pitchFamily="18" charset="0"/>
                <a:sym typeface="Georgia"/>
              </a:rPr>
            </a:br>
            <a:r>
              <a:rPr lang="en-US" sz="1800">
                <a:solidFill>
                  <a:schemeClr val="dk1"/>
                </a:solidFill>
                <a:latin typeface="Times New Roman" panose="02020603050405020304" pitchFamily="18" charset="0"/>
                <a:ea typeface="Georgia"/>
                <a:cs typeface="Times New Roman" panose="02020603050405020304" pitchFamily="18" charset="0"/>
                <a:sym typeface="Georgia"/>
              </a:rPr>
              <a:t>- Tên</a:t>
            </a:r>
            <a:br>
              <a:rPr lang="en-US" sz="1800">
                <a:solidFill>
                  <a:schemeClr val="dk1"/>
                </a:solidFill>
                <a:latin typeface="Times New Roman" panose="02020603050405020304" pitchFamily="18" charset="0"/>
                <a:ea typeface="Georgia"/>
                <a:cs typeface="Times New Roman" panose="02020603050405020304" pitchFamily="18" charset="0"/>
                <a:sym typeface="Georgia"/>
              </a:rPr>
            </a:br>
            <a:r>
              <a:rPr lang="en-US" sz="1800">
                <a:solidFill>
                  <a:schemeClr val="dk1"/>
                </a:solidFill>
                <a:latin typeface="Times New Roman" panose="02020603050405020304" pitchFamily="18" charset="0"/>
                <a:ea typeface="Georgia"/>
                <a:cs typeface="Times New Roman" panose="02020603050405020304" pitchFamily="18" charset="0"/>
                <a:sym typeface="Georgia"/>
              </a:rPr>
              <a:t>- Mã số SV</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 CMND</a:t>
            </a:r>
            <a:endParaRPr>
              <a:latin typeface="Times New Roman" panose="02020603050405020304" pitchFamily="18" charset="0"/>
              <a:cs typeface="Times New Roman" panose="02020603050405020304" pitchFamily="18" charset="0"/>
            </a:endParaRPr>
          </a:p>
        </p:txBody>
      </p:sp>
      <p:sp>
        <p:nvSpPr>
          <p:cNvPr id="379" name="Google Shape;379;p10"/>
          <p:cNvSpPr/>
          <p:nvPr/>
        </p:nvSpPr>
        <p:spPr>
          <a:xfrm>
            <a:off x="4267200" y="5273040"/>
            <a:ext cx="1684020" cy="1203960"/>
          </a:xfrm>
          <a:prstGeom prst="snip1Rect">
            <a:avLst>
              <a:gd name="adj" fmla="val 16667"/>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Nhập:</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Tên sách</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Tác giả</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NXB</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80" name="Google Shape;380;p10"/>
          <p:cNvSpPr/>
          <p:nvPr/>
        </p:nvSpPr>
        <p:spPr>
          <a:xfrm>
            <a:off x="6629399" y="5303520"/>
            <a:ext cx="1749270" cy="1173480"/>
          </a:xfrm>
          <a:prstGeom prst="snip1Rect">
            <a:avLst>
              <a:gd name="adj" fmla="val 16667"/>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Kiểm tra:</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Số lượng sách tồn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Vị trí</a:t>
            </a:r>
            <a:endParaRPr>
              <a:latin typeface="Times New Roman" panose="02020603050405020304" pitchFamily="18" charset="0"/>
              <a:cs typeface="Times New Roman" panose="02020603050405020304" pitchFamily="18" charset="0"/>
            </a:endParaRPr>
          </a:p>
        </p:txBody>
      </p:sp>
      <p:sp>
        <p:nvSpPr>
          <p:cNvPr id="381" name="Google Shape;381;p10"/>
          <p:cNvSpPr/>
          <p:nvPr/>
        </p:nvSpPr>
        <p:spPr>
          <a:xfrm>
            <a:off x="8907780" y="5273040"/>
            <a:ext cx="1684020" cy="1203960"/>
          </a:xfrm>
          <a:prstGeom prst="snip1Rect">
            <a:avLst>
              <a:gd name="adj" fmla="val 16667"/>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Nhập:</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Sách cho mượn</a:t>
            </a:r>
            <a:endParaRPr>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Georgia"/>
              <a:buChar char="-"/>
            </a:pPr>
            <a:r>
              <a:rPr lang="en-US" sz="1800">
                <a:solidFill>
                  <a:schemeClr val="dk1"/>
                </a:solidFill>
                <a:latin typeface="Times New Roman" panose="02020603050405020304" pitchFamily="18" charset="0"/>
                <a:ea typeface="Georgia"/>
                <a:cs typeface="Times New Roman" panose="02020603050405020304" pitchFamily="18" charset="0"/>
                <a:sym typeface="Georgia"/>
              </a:rPr>
              <a:t>Ngày trả</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1"/>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387" name="Google Shape;387;p1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388" name="Google Shape;388;p11"/>
          <p:cNvGrpSpPr/>
          <p:nvPr/>
        </p:nvGrpSpPr>
        <p:grpSpPr>
          <a:xfrm>
            <a:off x="455118" y="1237488"/>
            <a:ext cx="11127282" cy="1048512"/>
            <a:chOff x="253387" y="711409"/>
            <a:chExt cx="11127282" cy="1048512"/>
          </a:xfrm>
        </p:grpSpPr>
        <p:sp>
          <p:nvSpPr>
            <p:cNvPr id="389" name="Google Shape;389;p1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90" name="Google Shape;390;p1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91" name="Google Shape;391;p11"/>
            <p:cNvSpPr txBox="1"/>
            <p:nvPr/>
          </p:nvSpPr>
          <p:spPr>
            <a:xfrm>
              <a:off x="517793" y="711409"/>
              <a:ext cx="10862876" cy="10485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Ví dụ 4: Chương trình đơn giản dùng quản lý việc cho mượn sách trong thư viện </a:t>
              </a:r>
              <a:endParaRPr/>
            </a:p>
          </p:txBody>
        </p:sp>
      </p:grpSp>
      <p:pic>
        <p:nvPicPr>
          <p:cNvPr id="392" name="Google Shape;392;p11"/>
          <p:cNvPicPr preferRelativeResize="0"/>
          <p:nvPr/>
        </p:nvPicPr>
        <p:blipFill rotWithShape="1">
          <a:blip r:embed="rId3">
            <a:alphaModFix/>
          </a:blip>
          <a:srcRect/>
          <a:stretch/>
        </p:blipFill>
        <p:spPr>
          <a:xfrm>
            <a:off x="1515857" y="2255520"/>
            <a:ext cx="9270209"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2"/>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399" name="Google Shape;399;p12"/>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400" name="Google Shape;400;p12"/>
          <p:cNvGrpSpPr/>
          <p:nvPr/>
        </p:nvGrpSpPr>
        <p:grpSpPr>
          <a:xfrm>
            <a:off x="455118" y="1237488"/>
            <a:ext cx="11127282" cy="1429512"/>
            <a:chOff x="253387" y="711409"/>
            <a:chExt cx="11127282" cy="1429512"/>
          </a:xfrm>
        </p:grpSpPr>
        <p:sp>
          <p:nvSpPr>
            <p:cNvPr id="401" name="Google Shape;401;p12"/>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02" name="Google Shape;402;p12"/>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03" name="Google Shape;403;p12"/>
            <p:cNvSpPr txBox="1"/>
            <p:nvPr/>
          </p:nvSpPr>
          <p:spPr>
            <a:xfrm>
              <a:off x="517793" y="711409"/>
              <a:ext cx="10862876" cy="142951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dirty="0">
                  <a:solidFill>
                    <a:srgbClr val="0075A2"/>
                  </a:solidFill>
                  <a:latin typeface="Arial"/>
                  <a:ea typeface="Arial"/>
                  <a:cs typeface="Arial"/>
                  <a:sym typeface="Arial"/>
                </a:rPr>
                <a:t>Ở </a:t>
              </a:r>
              <a:r>
                <a:rPr lang="en-US" sz="2400" b="1" i="0" u="none" strike="noStrike" cap="none" dirty="0" err="1">
                  <a:solidFill>
                    <a:srgbClr val="0075A2"/>
                  </a:solidFill>
                  <a:latin typeface="Arial"/>
                  <a:ea typeface="Arial"/>
                  <a:cs typeface="Arial"/>
                  <a:sym typeface="Arial"/>
                </a:rPr>
                <a:t>ví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dụ</a:t>
              </a:r>
              <a:r>
                <a:rPr lang="en-US" sz="2400" b="1" i="0" u="none" strike="noStrike" cap="none" dirty="0">
                  <a:solidFill>
                    <a:srgbClr val="0075A2"/>
                  </a:solidFill>
                  <a:latin typeface="Arial"/>
                  <a:ea typeface="Arial"/>
                  <a:cs typeface="Arial"/>
                  <a:sym typeface="Arial"/>
                </a:rPr>
                <a:t> 4, </a:t>
              </a:r>
              <a:r>
                <a:rPr lang="en-US" sz="2400" b="1" i="0" u="none" strike="noStrike" cap="none" dirty="0" err="1">
                  <a:solidFill>
                    <a:srgbClr val="0075A2"/>
                  </a:solidFill>
                  <a:latin typeface="Arial"/>
                  <a:ea typeface="Arial"/>
                  <a:cs typeface="Arial"/>
                  <a:sym typeface="Arial"/>
                </a:rPr>
                <a:t>các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hoạt</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động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của</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chương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trình</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được</a:t>
              </a:r>
              <a:r>
                <a:rPr lang="en-US" sz="2400" b="1" i="0" u="none" strike="noStrike" cap="none" dirty="0">
                  <a:solidFill>
                    <a:srgbClr val="0075A2"/>
                  </a:solidFill>
                  <a:latin typeface="Arial"/>
                  <a:ea typeface="Arial"/>
                  <a:cs typeface="Arial"/>
                  <a:sym typeface="Arial"/>
                </a:rPr>
                <a:t> chia </a:t>
              </a:r>
              <a:r>
                <a:rPr lang="en-US" sz="2400" b="1" i="0" u="none" strike="noStrike" cap="none" dirty="0" err="1">
                  <a:solidFill>
                    <a:srgbClr val="0075A2"/>
                  </a:solidFill>
                  <a:latin typeface="Arial"/>
                  <a:ea typeface="Arial"/>
                  <a:cs typeface="Arial"/>
                  <a:sym typeface="Arial"/>
                </a:rPr>
                <a:t>thành</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các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hoạt</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động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nhỏ</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hơn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xử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lý</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một</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nhiệm</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vụ</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nhất</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định</a:t>
              </a:r>
              <a:r>
                <a:rPr lang="en-US" sz="2400" b="1" dirty="0">
                  <a:solidFill>
                    <a:srgbClr val="0075A2"/>
                  </a:solidFill>
                </a:rPr>
                <a:t> </a:t>
              </a:r>
              <a:r>
                <a:rPr lang="en-US" sz="2400" b="1" dirty="0">
                  <a:solidFill>
                    <a:srgbClr val="0075A2"/>
                  </a:solidFill>
                  <a:sym typeface="Wingdings" panose="05000000000000000000" pitchFamily="2" charset="2"/>
                </a:rPr>
                <a:t></a:t>
              </a:r>
              <a:r>
                <a:rPr lang="en-US" sz="2400" b="1" i="0" u="none" strike="noStrike" cap="none" dirty="0">
                  <a:solidFill>
                    <a:srgbClr val="0075A2"/>
                  </a:solidFill>
                  <a:latin typeface="Arial"/>
                  <a:ea typeface="Arial"/>
                  <a:cs typeface="Arial"/>
                  <a:sym typeface="Arial"/>
                </a:rPr>
                <a:t> Phương </a:t>
              </a:r>
              <a:r>
                <a:rPr lang="en-US" sz="2400" b="1" i="0" u="none" strike="noStrike" cap="none" dirty="0" err="1">
                  <a:solidFill>
                    <a:srgbClr val="0075A2"/>
                  </a:solidFill>
                  <a:latin typeface="Arial"/>
                  <a:ea typeface="Arial"/>
                  <a:cs typeface="Arial"/>
                  <a:sym typeface="Arial"/>
                </a:rPr>
                <a:t>pháp</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lập</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trình</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thủ</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tục</a:t>
              </a:r>
              <a:r>
                <a:rPr lang="en-US" sz="2400" b="1" i="0" u="none" strike="noStrike" cap="none" dirty="0">
                  <a:solidFill>
                    <a:srgbClr val="004E6C"/>
                  </a:solidFill>
                  <a:latin typeface="Arial"/>
                  <a:ea typeface="Arial"/>
                  <a:cs typeface="Arial"/>
                  <a:sym typeface="Arial"/>
                </a:rPr>
                <a:t> (procedural programming)</a:t>
              </a:r>
              <a:endParaRPr sz="2400" b="1" i="0" u="none" strike="noStrike" cap="none" dirty="0">
                <a:solidFill>
                  <a:srgbClr val="004E6C"/>
                </a:solidFill>
                <a:latin typeface="Arial"/>
                <a:ea typeface="Arial"/>
                <a:cs typeface="Arial"/>
                <a:sym typeface="Arial"/>
              </a:endParaRPr>
            </a:p>
          </p:txBody>
        </p:sp>
      </p:grpSp>
      <p:sp>
        <p:nvSpPr>
          <p:cNvPr id="404" name="Google Shape;404;p12"/>
          <p:cNvSpPr/>
          <p:nvPr/>
        </p:nvSpPr>
        <p:spPr>
          <a:xfrm>
            <a:off x="4724400" y="2479548"/>
            <a:ext cx="1828800" cy="838200"/>
          </a:xfrm>
          <a:prstGeom prst="ellipse">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Bắt đầu</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05" name="Google Shape;405;p12"/>
          <p:cNvSpPr/>
          <p:nvPr/>
        </p:nvSpPr>
        <p:spPr>
          <a:xfrm>
            <a:off x="4724400" y="5867400"/>
            <a:ext cx="1828800" cy="838200"/>
          </a:xfrm>
          <a:prstGeom prst="ellipse">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Kết thúc</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06" name="Google Shape;406;p12"/>
          <p:cNvSpPr/>
          <p:nvPr/>
        </p:nvSpPr>
        <p:spPr>
          <a:xfrm>
            <a:off x="4305300" y="3541014"/>
            <a:ext cx="2933700" cy="492252"/>
          </a:xfrm>
          <a:prstGeom prst="flowChartInputOutput">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Nhập thông tin</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07" name="Google Shape;407;p12"/>
          <p:cNvSpPr/>
          <p:nvPr/>
        </p:nvSpPr>
        <p:spPr>
          <a:xfrm>
            <a:off x="4038600" y="4313682"/>
            <a:ext cx="2933700" cy="492252"/>
          </a:xfrm>
          <a:prstGeom prst="flowChartInputOutput">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Chọn</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sách</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08" name="Google Shape;408;p12"/>
          <p:cNvSpPr/>
          <p:nvPr/>
        </p:nvSpPr>
        <p:spPr>
          <a:xfrm>
            <a:off x="4724400" y="5094732"/>
            <a:ext cx="1654850" cy="400050"/>
          </a:xfrm>
          <a:prstGeom prst="flowChartProcess">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Cho mượn</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409" name="Google Shape;409;p12"/>
          <p:cNvCxnSpPr>
            <a:stCxn id="404" idx="4"/>
          </p:cNvCxnSpPr>
          <p:nvPr/>
        </p:nvCxnSpPr>
        <p:spPr>
          <a:xfrm>
            <a:off x="5638800" y="3317748"/>
            <a:ext cx="0" cy="223200"/>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10" name="Google Shape;410;p12"/>
          <p:cNvCxnSpPr/>
          <p:nvPr/>
        </p:nvCxnSpPr>
        <p:spPr>
          <a:xfrm>
            <a:off x="5638800" y="4090416"/>
            <a:ext cx="0" cy="223266"/>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11" name="Google Shape;411;p12"/>
          <p:cNvCxnSpPr/>
          <p:nvPr/>
        </p:nvCxnSpPr>
        <p:spPr>
          <a:xfrm>
            <a:off x="5638800" y="4805934"/>
            <a:ext cx="0" cy="223266"/>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12" name="Google Shape;412;p12"/>
          <p:cNvCxnSpPr>
            <a:endCxn id="405" idx="0"/>
          </p:cNvCxnSpPr>
          <p:nvPr/>
        </p:nvCxnSpPr>
        <p:spPr>
          <a:xfrm>
            <a:off x="5638800" y="5494800"/>
            <a:ext cx="0" cy="372600"/>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sp>
        <p:nvSpPr>
          <p:cNvPr id="413" name="Google Shape;413;p12"/>
          <p:cNvSpPr/>
          <p:nvPr/>
        </p:nvSpPr>
        <p:spPr>
          <a:xfrm>
            <a:off x="3200400" y="2667000"/>
            <a:ext cx="838200" cy="3886200"/>
          </a:xfrm>
          <a:prstGeom prst="leftBrace">
            <a:avLst>
              <a:gd name="adj1" fmla="val 8333"/>
              <a:gd name="adj2" fmla="val 50000"/>
            </a:avLst>
          </a:prstGeom>
          <a:noFill/>
          <a:ln w="19050"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14" name="Google Shape;414;p12"/>
          <p:cNvSpPr txBox="1"/>
          <p:nvPr/>
        </p:nvSpPr>
        <p:spPr>
          <a:xfrm>
            <a:off x="1364681" y="4425434"/>
            <a:ext cx="15690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Chương trình</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415" name="Google Shape;415;p12"/>
          <p:cNvCxnSpPr/>
          <p:nvPr/>
        </p:nvCxnSpPr>
        <p:spPr>
          <a:xfrm>
            <a:off x="7239000" y="3787140"/>
            <a:ext cx="1447800" cy="0"/>
          </a:xfrm>
          <a:prstGeom prst="straightConnector1">
            <a:avLst/>
          </a:prstGeom>
          <a:noFill/>
          <a:ln w="31750" cap="flat" cmpd="sng">
            <a:solidFill>
              <a:schemeClr val="accent1"/>
            </a:solidFill>
            <a:prstDash val="solid"/>
            <a:round/>
            <a:headEnd type="none" w="sm" len="sm"/>
            <a:tailEnd type="triangle" w="med" len="med"/>
          </a:ln>
          <a:effectLst>
            <a:outerShdw blurRad="50800" dist="25400" dir="5400000" rotWithShape="0">
              <a:srgbClr val="000000">
                <a:alpha val="44705"/>
              </a:srgbClr>
            </a:outerShdw>
          </a:effectLst>
        </p:spPr>
      </p:cxnSp>
      <p:sp>
        <p:nvSpPr>
          <p:cNvPr id="416" name="Google Shape;416;p12"/>
          <p:cNvSpPr/>
          <p:nvPr/>
        </p:nvSpPr>
        <p:spPr>
          <a:xfrm>
            <a:off x="8915400" y="3541014"/>
            <a:ext cx="2279338" cy="549402"/>
          </a:xfrm>
          <a:prstGeom prst="flowChart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con 1</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417" name="Google Shape;417;p12"/>
          <p:cNvCxnSpPr/>
          <p:nvPr/>
        </p:nvCxnSpPr>
        <p:spPr>
          <a:xfrm>
            <a:off x="7239000" y="4615434"/>
            <a:ext cx="1447800" cy="0"/>
          </a:xfrm>
          <a:prstGeom prst="straightConnector1">
            <a:avLst/>
          </a:prstGeom>
          <a:noFill/>
          <a:ln w="31750" cap="flat" cmpd="sng">
            <a:solidFill>
              <a:schemeClr val="accent1"/>
            </a:solidFill>
            <a:prstDash val="solid"/>
            <a:round/>
            <a:headEnd type="none" w="sm" len="sm"/>
            <a:tailEnd type="triangle" w="med" len="med"/>
          </a:ln>
          <a:effectLst>
            <a:outerShdw blurRad="50800" dist="25400" dir="5400000" rotWithShape="0">
              <a:srgbClr val="000000">
                <a:alpha val="44705"/>
              </a:srgbClr>
            </a:outerShdw>
          </a:effectLst>
        </p:spPr>
      </p:cxnSp>
      <p:sp>
        <p:nvSpPr>
          <p:cNvPr id="418" name="Google Shape;418;p12"/>
          <p:cNvSpPr/>
          <p:nvPr/>
        </p:nvSpPr>
        <p:spPr>
          <a:xfrm>
            <a:off x="8915400" y="4369308"/>
            <a:ext cx="2279338" cy="549402"/>
          </a:xfrm>
          <a:prstGeom prst="flowChart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Chương trình con 2</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419" name="Google Shape;419;p12"/>
          <p:cNvCxnSpPr/>
          <p:nvPr/>
        </p:nvCxnSpPr>
        <p:spPr>
          <a:xfrm>
            <a:off x="7239000" y="5340858"/>
            <a:ext cx="1447800" cy="0"/>
          </a:xfrm>
          <a:prstGeom prst="straightConnector1">
            <a:avLst/>
          </a:prstGeom>
          <a:noFill/>
          <a:ln w="31750" cap="flat" cmpd="sng">
            <a:solidFill>
              <a:schemeClr val="accent1"/>
            </a:solidFill>
            <a:prstDash val="solid"/>
            <a:round/>
            <a:headEnd type="none" w="sm" len="sm"/>
            <a:tailEnd type="triangle" w="med" len="med"/>
          </a:ln>
          <a:effectLst>
            <a:outerShdw blurRad="50800" dist="25400" dir="5400000" rotWithShape="0">
              <a:srgbClr val="000000">
                <a:alpha val="44705"/>
              </a:srgbClr>
            </a:outerShdw>
          </a:effectLst>
        </p:spPr>
      </p:cxnSp>
      <p:sp>
        <p:nvSpPr>
          <p:cNvPr id="420" name="Google Shape;420;p12"/>
          <p:cNvSpPr/>
          <p:nvPr/>
        </p:nvSpPr>
        <p:spPr>
          <a:xfrm>
            <a:off x="8915400" y="5094732"/>
            <a:ext cx="2279338" cy="549402"/>
          </a:xfrm>
          <a:prstGeom prst="flowChart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Chương trình con 2</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427" name="Google Shape;427;p1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428" name="Google Shape;428;p13"/>
          <p:cNvGrpSpPr/>
          <p:nvPr/>
        </p:nvGrpSpPr>
        <p:grpSpPr>
          <a:xfrm>
            <a:off x="455118" y="1237488"/>
            <a:ext cx="11127282" cy="1429512"/>
            <a:chOff x="253387" y="711409"/>
            <a:chExt cx="11127282" cy="1429512"/>
          </a:xfrm>
        </p:grpSpPr>
        <p:sp>
          <p:nvSpPr>
            <p:cNvPr id="429" name="Google Shape;429;p1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30" name="Google Shape;430;p1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31" name="Google Shape;431;p13"/>
            <p:cNvSpPr txBox="1"/>
            <p:nvPr/>
          </p:nvSpPr>
          <p:spPr>
            <a:xfrm>
              <a:off x="517793" y="711409"/>
              <a:ext cx="10862876" cy="142951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Bài</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tập</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Vẽ</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lưu</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đồ</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hoàn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chỉnh</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của</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Chương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trình</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quản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lý</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việc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cho</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mượn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sách</a:t>
              </a:r>
              <a:r>
                <a:rPr lang="en-US" sz="2400" b="1" i="0" u="none" strike="noStrike" cap="none" dirty="0">
                  <a:solidFill>
                    <a:srgbClr val="0075A2"/>
                  </a:solidFill>
                  <a:latin typeface="Arial"/>
                  <a:ea typeface="Arial"/>
                  <a:cs typeface="Arial"/>
                  <a:sym typeface="Arial"/>
                </a:rPr>
                <a:t> ở </a:t>
              </a:r>
              <a:r>
                <a:rPr lang="en-US" sz="2400" b="1" i="0" u="none" strike="noStrike" cap="none" dirty="0" err="1">
                  <a:solidFill>
                    <a:srgbClr val="0075A2"/>
                  </a:solidFill>
                  <a:latin typeface="Arial"/>
                  <a:ea typeface="Arial"/>
                  <a:cs typeface="Arial"/>
                  <a:sym typeface="Arial"/>
                </a:rPr>
                <a:t>thư</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viện</a:t>
              </a:r>
              <a:endParaRPr sz="2400" b="1" i="0" u="none" strike="noStrike" cap="none" dirty="0">
                <a:solidFill>
                  <a:srgbClr val="004E6C"/>
                </a:solidFill>
                <a:latin typeface="Arial"/>
                <a:ea typeface="Arial"/>
                <a:cs typeface="Arial"/>
                <a:sym typeface="Arial"/>
              </a:endParaRPr>
            </a:p>
          </p:txBody>
        </p:sp>
      </p:grpSp>
      <p:sp>
        <p:nvSpPr>
          <p:cNvPr id="432" name="Google Shape;432;p13"/>
          <p:cNvSpPr/>
          <p:nvPr/>
        </p:nvSpPr>
        <p:spPr>
          <a:xfrm>
            <a:off x="4724400" y="2479548"/>
            <a:ext cx="1828800" cy="838200"/>
          </a:xfrm>
          <a:prstGeom prst="ellipse">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Bắt đầy</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33" name="Google Shape;433;p13"/>
          <p:cNvSpPr/>
          <p:nvPr/>
        </p:nvSpPr>
        <p:spPr>
          <a:xfrm>
            <a:off x="4724400" y="5867400"/>
            <a:ext cx="1828800" cy="838200"/>
          </a:xfrm>
          <a:prstGeom prst="ellipse">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thúc</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34" name="Google Shape;434;p13"/>
          <p:cNvSpPr/>
          <p:nvPr/>
        </p:nvSpPr>
        <p:spPr>
          <a:xfrm>
            <a:off x="4305300" y="3541014"/>
            <a:ext cx="2933700" cy="492252"/>
          </a:xfrm>
          <a:prstGeom prst="flowChartInputOutput">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Nhập thông tin</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35" name="Google Shape;435;p13"/>
          <p:cNvSpPr/>
          <p:nvPr/>
        </p:nvSpPr>
        <p:spPr>
          <a:xfrm>
            <a:off x="4038600" y="4313682"/>
            <a:ext cx="2933700" cy="492252"/>
          </a:xfrm>
          <a:prstGeom prst="flowChartInputOutput">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Chọn sách</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436" name="Google Shape;436;p13"/>
          <p:cNvSpPr/>
          <p:nvPr/>
        </p:nvSpPr>
        <p:spPr>
          <a:xfrm>
            <a:off x="4724400" y="5094732"/>
            <a:ext cx="1654850" cy="400050"/>
          </a:xfrm>
          <a:prstGeom prst="flowChartProcess">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Cho mượn</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437" name="Google Shape;437;p13"/>
          <p:cNvCxnSpPr>
            <a:stCxn id="432" idx="4"/>
          </p:cNvCxnSpPr>
          <p:nvPr/>
        </p:nvCxnSpPr>
        <p:spPr>
          <a:xfrm>
            <a:off x="5638800" y="3317748"/>
            <a:ext cx="0" cy="223200"/>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38" name="Google Shape;438;p13"/>
          <p:cNvCxnSpPr/>
          <p:nvPr/>
        </p:nvCxnSpPr>
        <p:spPr>
          <a:xfrm>
            <a:off x="5638800" y="4090416"/>
            <a:ext cx="0" cy="223266"/>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39" name="Google Shape;439;p13"/>
          <p:cNvCxnSpPr/>
          <p:nvPr/>
        </p:nvCxnSpPr>
        <p:spPr>
          <a:xfrm>
            <a:off x="5638800" y="4805934"/>
            <a:ext cx="0" cy="223266"/>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cxnSp>
        <p:nvCxnSpPr>
          <p:cNvPr id="440" name="Google Shape;440;p13"/>
          <p:cNvCxnSpPr>
            <a:endCxn id="433" idx="0"/>
          </p:cNvCxnSpPr>
          <p:nvPr/>
        </p:nvCxnSpPr>
        <p:spPr>
          <a:xfrm>
            <a:off x="5638800" y="5494800"/>
            <a:ext cx="0" cy="372600"/>
          </a:xfrm>
          <a:prstGeom prst="straightConnector1">
            <a:avLst/>
          </a:prstGeom>
          <a:noFill/>
          <a:ln w="31750" cap="flat" cmpd="sng">
            <a:solidFill>
              <a:schemeClr val="accent5"/>
            </a:solidFill>
            <a:prstDash val="solid"/>
            <a:round/>
            <a:headEnd type="none" w="sm" len="sm"/>
            <a:tailEnd type="triangle" w="med" len="med"/>
          </a:ln>
          <a:effectLst>
            <a:outerShdw blurRad="50800" dist="25400" dir="5400000" rotWithShape="0">
              <a:srgbClr val="000000">
                <a:alpha val="44705"/>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4"/>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447" name="Google Shape;447;p1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448" name="Google Shape;448;p14"/>
          <p:cNvGrpSpPr/>
          <p:nvPr/>
        </p:nvGrpSpPr>
        <p:grpSpPr>
          <a:xfrm>
            <a:off x="455118" y="1167751"/>
            <a:ext cx="11236481" cy="492252"/>
            <a:chOff x="253387" y="508891"/>
            <a:chExt cx="11236481" cy="1429512"/>
          </a:xfrm>
        </p:grpSpPr>
        <p:sp>
          <p:nvSpPr>
            <p:cNvPr id="449" name="Google Shape;449;p14"/>
            <p:cNvSpPr/>
            <p:nvPr/>
          </p:nvSpPr>
          <p:spPr>
            <a:xfrm>
              <a:off x="253387" y="848298"/>
              <a:ext cx="132203" cy="699897"/>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50" name="Google Shape;450;p14"/>
            <p:cNvSpPr/>
            <p:nvPr/>
          </p:nvSpPr>
          <p:spPr>
            <a:xfrm>
              <a:off x="385590" y="848296"/>
              <a:ext cx="132203" cy="699899"/>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51" name="Google Shape;451;p14"/>
            <p:cNvSpPr txBox="1"/>
            <p:nvPr/>
          </p:nvSpPr>
          <p:spPr>
            <a:xfrm>
              <a:off x="626992" y="508891"/>
              <a:ext cx="10862876" cy="142951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Vấn đề của lập trình thủ tục là dữ liệu và các thủ tục xử lý</a:t>
              </a:r>
              <a:endParaRPr sz="2400" b="1" i="0" u="none" strike="noStrike" cap="none">
                <a:solidFill>
                  <a:srgbClr val="004E6C"/>
                </a:solidFill>
                <a:latin typeface="Arial"/>
                <a:ea typeface="Arial"/>
                <a:cs typeface="Arial"/>
                <a:sym typeface="Arial"/>
              </a:endParaRPr>
            </a:p>
          </p:txBody>
        </p:sp>
      </p:grpSp>
      <p:pic>
        <p:nvPicPr>
          <p:cNvPr id="452" name="Google Shape;452;p14"/>
          <p:cNvPicPr preferRelativeResize="0"/>
          <p:nvPr/>
        </p:nvPicPr>
        <p:blipFill rotWithShape="1">
          <a:blip r:embed="rId3">
            <a:alphaModFix/>
          </a:blip>
          <a:srcRect/>
          <a:stretch/>
        </p:blipFill>
        <p:spPr>
          <a:xfrm>
            <a:off x="1752600" y="2063086"/>
            <a:ext cx="9274477" cy="434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5"/>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459" name="Google Shape;459;p15"/>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460" name="Google Shape;460;p15"/>
          <p:cNvGrpSpPr/>
          <p:nvPr/>
        </p:nvGrpSpPr>
        <p:grpSpPr>
          <a:xfrm>
            <a:off x="455118" y="1323608"/>
            <a:ext cx="11259485" cy="657592"/>
            <a:chOff x="253387" y="783502"/>
            <a:chExt cx="11259485" cy="562503"/>
          </a:xfrm>
        </p:grpSpPr>
        <p:sp>
          <p:nvSpPr>
            <p:cNvPr id="461" name="Google Shape;461;p15"/>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62" name="Google Shape;462;p15"/>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63" name="Google Shape;463;p15"/>
            <p:cNvSpPr txBox="1"/>
            <p:nvPr/>
          </p:nvSpPr>
          <p:spPr>
            <a:xfrm>
              <a:off x="649996" y="783502"/>
              <a:ext cx="10862876" cy="562503"/>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Ví dụ: Xem hình dưới đây, mô tả về vấn đề gì?</a:t>
              </a:r>
              <a:endParaRPr sz="2400" b="1" i="0" u="none" strike="noStrike" cap="none">
                <a:solidFill>
                  <a:srgbClr val="004E6C"/>
                </a:solidFill>
                <a:latin typeface="Arial"/>
                <a:ea typeface="Arial"/>
                <a:cs typeface="Arial"/>
                <a:sym typeface="Arial"/>
              </a:endParaRPr>
            </a:p>
          </p:txBody>
        </p:sp>
      </p:grpSp>
      <p:pic>
        <p:nvPicPr>
          <p:cNvPr id="464" name="Google Shape;464;p15"/>
          <p:cNvPicPr preferRelativeResize="0"/>
          <p:nvPr/>
        </p:nvPicPr>
        <p:blipFill rotWithShape="1">
          <a:blip r:embed="rId3">
            <a:alphaModFix/>
          </a:blip>
          <a:srcRect/>
          <a:stretch/>
        </p:blipFill>
        <p:spPr>
          <a:xfrm>
            <a:off x="1676400" y="1981200"/>
            <a:ext cx="9053100" cy="480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6"/>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471" name="Google Shape;471;p16"/>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472" name="Google Shape;472;p16"/>
          <p:cNvGrpSpPr/>
          <p:nvPr/>
        </p:nvGrpSpPr>
        <p:grpSpPr>
          <a:xfrm>
            <a:off x="455118" y="1323608"/>
            <a:ext cx="11259485" cy="1038592"/>
            <a:chOff x="253387" y="783502"/>
            <a:chExt cx="11259485" cy="562503"/>
          </a:xfrm>
        </p:grpSpPr>
        <p:sp>
          <p:nvSpPr>
            <p:cNvPr id="473" name="Google Shape;473;p16"/>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74" name="Google Shape;474;p16"/>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475" name="Google Shape;475;p16"/>
            <p:cNvSpPr txBox="1"/>
            <p:nvPr/>
          </p:nvSpPr>
          <p:spPr>
            <a:xfrm>
              <a:off x="649996" y="783502"/>
              <a:ext cx="10862876" cy="562503"/>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Đặt vấn đề: Xét 1 chiếc xe, chúng ta sẽ có những đặc điểm và những hoạt động chức năng gì?</a:t>
              </a:r>
              <a:endParaRPr sz="2400" b="1" i="0" u="none" strike="noStrike" cap="none">
                <a:solidFill>
                  <a:srgbClr val="004E6C"/>
                </a:solidFill>
                <a:latin typeface="Arial"/>
                <a:ea typeface="Arial"/>
                <a:cs typeface="Arial"/>
                <a:sym typeface="Arial"/>
              </a:endParaRPr>
            </a:p>
          </p:txBody>
        </p:sp>
      </p:grpSp>
      <p:pic>
        <p:nvPicPr>
          <p:cNvPr id="476" name="Google Shape;476;p16"/>
          <p:cNvPicPr preferRelativeResize="0"/>
          <p:nvPr/>
        </p:nvPicPr>
        <p:blipFill rotWithShape="1">
          <a:blip r:embed="rId3">
            <a:alphaModFix/>
          </a:blip>
          <a:srcRect/>
          <a:stretch/>
        </p:blipFill>
        <p:spPr>
          <a:xfrm>
            <a:off x="425138" y="2693871"/>
            <a:ext cx="4035541" cy="2359299"/>
          </a:xfrm>
          <a:prstGeom prst="rect">
            <a:avLst/>
          </a:prstGeom>
          <a:noFill/>
          <a:ln>
            <a:noFill/>
          </a:ln>
        </p:spPr>
      </p:pic>
      <p:grpSp>
        <p:nvGrpSpPr>
          <p:cNvPr id="477" name="Google Shape;477;p16"/>
          <p:cNvGrpSpPr/>
          <p:nvPr/>
        </p:nvGrpSpPr>
        <p:grpSpPr>
          <a:xfrm>
            <a:off x="5563133" y="2193582"/>
            <a:ext cx="3301466" cy="1679938"/>
            <a:chOff x="533" y="518"/>
            <a:chExt cx="3301466" cy="1679938"/>
          </a:xfrm>
        </p:grpSpPr>
        <p:sp>
          <p:nvSpPr>
            <p:cNvPr id="478" name="Google Shape;478;p16"/>
            <p:cNvSpPr/>
            <p:nvPr/>
          </p:nvSpPr>
          <p:spPr>
            <a:xfrm>
              <a:off x="533" y="518"/>
              <a:ext cx="3300932"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txBox="1"/>
            <p:nvPr/>
          </p:nvSpPr>
          <p:spPr>
            <a:xfrm>
              <a:off x="23845" y="23830"/>
              <a:ext cx="3254308" cy="749295"/>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Georgia"/>
                <a:buNone/>
              </a:pPr>
              <a:r>
                <a:rPr lang="en-US" sz="3500" dirty="0" err="1">
                  <a:solidFill>
                    <a:schemeClr val="tx1"/>
                  </a:solidFill>
                  <a:latin typeface="Times New Roman" panose="02020603050405020304" pitchFamily="18" charset="0"/>
                  <a:ea typeface="Georgia"/>
                  <a:cs typeface="Times New Roman" panose="02020603050405020304" pitchFamily="18" charset="0"/>
                  <a:sym typeface="Georgia"/>
                </a:rPr>
                <a:t>Đặc</a:t>
              </a:r>
              <a:r>
                <a:rPr lang="en-US" sz="3500" dirty="0">
                  <a:solidFill>
                    <a:schemeClr val="tx1"/>
                  </a:solidFill>
                  <a:latin typeface="Times New Roman" panose="02020603050405020304" pitchFamily="18" charset="0"/>
                  <a:ea typeface="Georgia"/>
                  <a:cs typeface="Times New Roman" panose="02020603050405020304" pitchFamily="18" charset="0"/>
                  <a:sym typeface="Georgia"/>
                </a:rPr>
                <a:t> </a:t>
              </a:r>
              <a:r>
                <a:rPr lang="en-US" sz="3500" dirty="0" err="1">
                  <a:solidFill>
                    <a:schemeClr val="tx1"/>
                  </a:solidFill>
                  <a:latin typeface="Times New Roman" panose="02020603050405020304" pitchFamily="18" charset="0"/>
                  <a:ea typeface="Georgia"/>
                  <a:cs typeface="Times New Roman" panose="02020603050405020304" pitchFamily="18" charset="0"/>
                  <a:sym typeface="Georgia"/>
                </a:rPr>
                <a:t>điểm</a:t>
              </a:r>
              <a:endParaRPr dirty="0">
                <a:solidFill>
                  <a:schemeClr val="tx1"/>
                </a:solidFill>
                <a:latin typeface="Times New Roman" panose="02020603050405020304" pitchFamily="18" charset="0"/>
                <a:cs typeface="Times New Roman" panose="02020603050405020304" pitchFamily="18" charset="0"/>
              </a:endParaRPr>
            </a:p>
          </p:txBody>
        </p:sp>
        <p:sp>
          <p:nvSpPr>
            <p:cNvPr id="480" name="Google Shape;480;p16"/>
            <p:cNvSpPr/>
            <p:nvPr/>
          </p:nvSpPr>
          <p:spPr>
            <a:xfrm>
              <a:off x="533"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txBox="1"/>
            <p:nvPr/>
          </p:nvSpPr>
          <p:spPr>
            <a:xfrm>
              <a:off x="23271"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Màu sắc</a:t>
              </a:r>
              <a:endParaRPr>
                <a:solidFill>
                  <a:schemeClr val="tx1"/>
                </a:solidFill>
                <a:latin typeface="Times New Roman" panose="02020603050405020304" pitchFamily="18" charset="0"/>
                <a:cs typeface="Times New Roman" panose="02020603050405020304" pitchFamily="18" charset="0"/>
              </a:endParaRPr>
            </a:p>
          </p:txBody>
        </p:sp>
        <p:sp>
          <p:nvSpPr>
            <p:cNvPr id="482" name="Google Shape;482;p16"/>
            <p:cNvSpPr/>
            <p:nvPr/>
          </p:nvSpPr>
          <p:spPr>
            <a:xfrm>
              <a:off x="842069"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txBox="1"/>
            <p:nvPr/>
          </p:nvSpPr>
          <p:spPr>
            <a:xfrm>
              <a:off x="864807"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Động cơ</a:t>
              </a:r>
              <a:endParaRPr>
                <a:solidFill>
                  <a:schemeClr val="tx1"/>
                </a:solidFill>
                <a:latin typeface="Times New Roman" panose="02020603050405020304" pitchFamily="18" charset="0"/>
                <a:cs typeface="Times New Roman" panose="02020603050405020304" pitchFamily="18" charset="0"/>
              </a:endParaRPr>
            </a:p>
          </p:txBody>
        </p:sp>
        <p:sp>
          <p:nvSpPr>
            <p:cNvPr id="484" name="Google Shape;484;p16"/>
            <p:cNvSpPr/>
            <p:nvPr/>
          </p:nvSpPr>
          <p:spPr>
            <a:xfrm>
              <a:off x="1683605"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txBox="1"/>
            <p:nvPr/>
          </p:nvSpPr>
          <p:spPr>
            <a:xfrm>
              <a:off x="1706343"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Kiểu dáng</a:t>
              </a:r>
              <a:endParaRPr>
                <a:solidFill>
                  <a:schemeClr val="tx1"/>
                </a:solidFill>
                <a:latin typeface="Times New Roman" panose="02020603050405020304" pitchFamily="18" charset="0"/>
                <a:cs typeface="Times New Roman" panose="02020603050405020304" pitchFamily="18" charset="0"/>
              </a:endParaRPr>
            </a:p>
          </p:txBody>
        </p:sp>
        <p:sp>
          <p:nvSpPr>
            <p:cNvPr id="486" name="Google Shape;486;p16"/>
            <p:cNvSpPr/>
            <p:nvPr/>
          </p:nvSpPr>
          <p:spPr>
            <a:xfrm>
              <a:off x="2525675" y="884537"/>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txBox="1"/>
            <p:nvPr/>
          </p:nvSpPr>
          <p:spPr>
            <a:xfrm>
              <a:off x="2548413" y="907275"/>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Tốc độ tối đa</a:t>
              </a:r>
              <a:endParaRPr>
                <a:solidFill>
                  <a:schemeClr val="tx1"/>
                </a:solidFill>
                <a:latin typeface="Times New Roman" panose="02020603050405020304" pitchFamily="18" charset="0"/>
                <a:cs typeface="Times New Roman" panose="02020603050405020304" pitchFamily="18" charset="0"/>
              </a:endParaRPr>
            </a:p>
          </p:txBody>
        </p:sp>
      </p:grpSp>
      <p:grpSp>
        <p:nvGrpSpPr>
          <p:cNvPr id="488" name="Google Shape;488;p16"/>
          <p:cNvGrpSpPr/>
          <p:nvPr/>
        </p:nvGrpSpPr>
        <p:grpSpPr>
          <a:xfrm>
            <a:off x="5563133" y="4743495"/>
            <a:ext cx="3301466" cy="1679938"/>
            <a:chOff x="533" y="518"/>
            <a:chExt cx="3301466" cy="1679938"/>
          </a:xfrm>
        </p:grpSpPr>
        <p:sp>
          <p:nvSpPr>
            <p:cNvPr id="489" name="Google Shape;489;p16"/>
            <p:cNvSpPr/>
            <p:nvPr/>
          </p:nvSpPr>
          <p:spPr>
            <a:xfrm>
              <a:off x="533" y="518"/>
              <a:ext cx="3300932"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txBox="1"/>
            <p:nvPr/>
          </p:nvSpPr>
          <p:spPr>
            <a:xfrm>
              <a:off x="23845" y="23830"/>
              <a:ext cx="3254308" cy="749295"/>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Georgia"/>
                <a:buNone/>
              </a:pPr>
              <a:r>
                <a:rPr lang="en-US" sz="35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Hoạt</a:t>
              </a:r>
              <a:r>
                <a:rPr lang="en-US" sz="3500" dirty="0">
                  <a:solidFill>
                    <a:schemeClr val="bg2">
                      <a:lumMod val="50000"/>
                    </a:schemeClr>
                  </a:solidFill>
                  <a:latin typeface="Times New Roman" panose="02020603050405020304" pitchFamily="18" charset="0"/>
                  <a:ea typeface="Georgia"/>
                  <a:cs typeface="Times New Roman" panose="02020603050405020304" pitchFamily="18" charset="0"/>
                  <a:sym typeface="Georgia"/>
                </a:rPr>
                <a:t> </a:t>
              </a:r>
              <a:r>
                <a:rPr lang="en-US" sz="35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động</a:t>
              </a:r>
              <a:endParaRPr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91" name="Google Shape;491;p16"/>
            <p:cNvSpPr/>
            <p:nvPr/>
          </p:nvSpPr>
          <p:spPr>
            <a:xfrm>
              <a:off x="533"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txBox="1"/>
            <p:nvPr/>
          </p:nvSpPr>
          <p:spPr>
            <a:xfrm>
              <a:off x="23271"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Chạy</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493" name="Google Shape;493;p16"/>
            <p:cNvSpPr/>
            <p:nvPr/>
          </p:nvSpPr>
          <p:spPr>
            <a:xfrm>
              <a:off x="842069"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txBox="1"/>
            <p:nvPr/>
          </p:nvSpPr>
          <p:spPr>
            <a:xfrm>
              <a:off x="864807"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Tăng tống</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495" name="Google Shape;495;p16"/>
            <p:cNvSpPr/>
            <p:nvPr/>
          </p:nvSpPr>
          <p:spPr>
            <a:xfrm>
              <a:off x="1683605"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txBox="1"/>
            <p:nvPr/>
          </p:nvSpPr>
          <p:spPr>
            <a:xfrm>
              <a:off x="1706343"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Thắng</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497" name="Google Shape;497;p16"/>
            <p:cNvSpPr/>
            <p:nvPr/>
          </p:nvSpPr>
          <p:spPr>
            <a:xfrm>
              <a:off x="2525675" y="884537"/>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txBox="1"/>
            <p:nvPr/>
          </p:nvSpPr>
          <p:spPr>
            <a:xfrm>
              <a:off x="2548413" y="907275"/>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Dừng</a:t>
              </a:r>
              <a:endParaRPr dirty="0">
                <a:solidFill>
                  <a:schemeClr val="bg2">
                    <a:lumMod val="50000"/>
                  </a:schemeClr>
                </a:solidFill>
                <a:latin typeface="Times New Roman" panose="02020603050405020304" pitchFamily="18" charset="0"/>
                <a:cs typeface="Times New Roman" panose="02020603050405020304" pitchFamily="18" charset="0"/>
              </a:endParaRPr>
            </a:p>
          </p:txBody>
        </p:sp>
      </p:grpSp>
      <p:sp>
        <p:nvSpPr>
          <p:cNvPr id="499" name="Google Shape;499;p16"/>
          <p:cNvSpPr/>
          <p:nvPr/>
        </p:nvSpPr>
        <p:spPr>
          <a:xfrm rot="8859414" flipH="1">
            <a:off x="4361422" y="3315320"/>
            <a:ext cx="797121" cy="218663"/>
          </a:xfrm>
          <a:prstGeom prst="rightArrow">
            <a:avLst>
              <a:gd name="adj1" fmla="val 50000"/>
              <a:gd name="adj2" fmla="val 50000"/>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00" name="Google Shape;500;p16"/>
          <p:cNvSpPr/>
          <p:nvPr/>
        </p:nvSpPr>
        <p:spPr>
          <a:xfrm rot="1719844">
            <a:off x="4448171" y="5060211"/>
            <a:ext cx="873321" cy="170977"/>
          </a:xfrm>
          <a:prstGeom prst="rightArrow">
            <a:avLst>
              <a:gd name="adj1" fmla="val 50000"/>
              <a:gd name="adj2" fmla="val 50000"/>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6"/>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471" name="Google Shape;471;p16"/>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3" name="Picture 2" descr="Cấu Tạo Ô Tô - Kiến Thức Bổ Ích Dành Cho Mọi Ngườ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898" y="1754900"/>
            <a:ext cx="6381750" cy="405765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193623" y="1526300"/>
            <a:ext cx="5340275" cy="4325112"/>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0000"/>
              </a:lnSpc>
              <a:spcBef>
                <a:spcPts val="300"/>
              </a:spcBef>
              <a:spcAft>
                <a:spcPts val="0"/>
              </a:spcAft>
              <a:buClr>
                <a:schemeClr val="accent3"/>
              </a:buClr>
              <a:buSzPts val="1800"/>
              <a:buFont typeface="Georgia"/>
              <a:buChar char="•"/>
              <a:defRPr sz="28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300"/>
              </a:spcBef>
              <a:spcAft>
                <a:spcPts val="0"/>
              </a:spcAft>
              <a:buClr>
                <a:schemeClr val="accent2"/>
              </a:buClr>
              <a:buSzPts val="1800"/>
              <a:buFont typeface="Georgia"/>
              <a:buChar char="▫"/>
              <a:defRPr sz="2600" b="0" i="0" u="none" strike="noStrike" cap="none">
                <a:solidFill>
                  <a:schemeClr val="accent2"/>
                </a:solidFill>
                <a:latin typeface="Georgia"/>
                <a:ea typeface="Georgia"/>
                <a:cs typeface="Georgia"/>
                <a:sym typeface="Georgia"/>
              </a:defRPr>
            </a:lvl2pPr>
            <a:lvl3pPr marL="1371600" marR="0" lvl="2" indent="-342900" algn="l" rtl="0">
              <a:lnSpc>
                <a:spcPct val="100000"/>
              </a:lnSpc>
              <a:spcBef>
                <a:spcPts val="300"/>
              </a:spcBef>
              <a:spcAft>
                <a:spcPts val="0"/>
              </a:spcAft>
              <a:buClr>
                <a:schemeClr val="accent1"/>
              </a:buClr>
              <a:buSzPts val="18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42900" algn="l" rtl="0">
              <a:lnSpc>
                <a:spcPct val="100000"/>
              </a:lnSpc>
              <a:spcBef>
                <a:spcPts val="300"/>
              </a:spcBef>
              <a:spcAft>
                <a:spcPts val="0"/>
              </a:spcAft>
              <a:buClr>
                <a:schemeClr val="accent1"/>
              </a:buClr>
              <a:buSzPts val="18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42900" algn="l" rtl="0">
              <a:lnSpc>
                <a:spcPct val="100000"/>
              </a:lnSpc>
              <a:spcBef>
                <a:spcPts val="300"/>
              </a:spcBef>
              <a:spcAft>
                <a:spcPts val="0"/>
              </a:spcAft>
              <a:buClr>
                <a:schemeClr val="accent3"/>
              </a:buClr>
              <a:buSzPts val="18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42900" algn="l" rtl="0">
              <a:lnSpc>
                <a:spcPct val="100000"/>
              </a:lnSpc>
              <a:spcBef>
                <a:spcPts val="300"/>
              </a:spcBef>
              <a:spcAft>
                <a:spcPts val="0"/>
              </a:spcAft>
              <a:buClr>
                <a:schemeClr val="accent3"/>
              </a:buClr>
              <a:buSzPts val="1800"/>
              <a:buFont typeface="Georgia"/>
              <a:buChar char="▫"/>
              <a:defRPr sz="1600" b="0" i="0" u="none" strike="noStrike" cap="none">
                <a:solidFill>
                  <a:schemeClr val="accent3"/>
                </a:solidFill>
                <a:latin typeface="Georgia"/>
                <a:ea typeface="Georgia"/>
                <a:cs typeface="Georgia"/>
                <a:sym typeface="Georgia"/>
              </a:defRPr>
            </a:lvl7pPr>
            <a:lvl8pPr marL="3657600" marR="0" lvl="7" indent="-342900" algn="l" rtl="0">
              <a:lnSpc>
                <a:spcPct val="100000"/>
              </a:lnSpc>
              <a:spcBef>
                <a:spcPts val="300"/>
              </a:spcBef>
              <a:spcAft>
                <a:spcPts val="0"/>
              </a:spcAft>
              <a:buClr>
                <a:schemeClr val="accent3"/>
              </a:buClr>
              <a:buSzPts val="1800"/>
              <a:buFont typeface="Georgia"/>
              <a:buChar char="◦"/>
              <a:defRPr sz="1500" b="0" i="0" u="none" strike="noStrike" cap="none">
                <a:solidFill>
                  <a:schemeClr val="accent3"/>
                </a:solidFill>
                <a:latin typeface="Georgia"/>
                <a:ea typeface="Georgia"/>
                <a:cs typeface="Georgia"/>
                <a:sym typeface="Georgia"/>
              </a:defRPr>
            </a:lvl8pPr>
            <a:lvl9pPr marL="4114800" marR="0" lvl="8" indent="-342900" algn="l" rtl="0">
              <a:lnSpc>
                <a:spcPct val="100000"/>
              </a:lnSpc>
              <a:spcBef>
                <a:spcPts val="300"/>
              </a:spcBef>
              <a:spcAft>
                <a:spcPts val="0"/>
              </a:spcAft>
              <a:buClr>
                <a:schemeClr val="accent3"/>
              </a:buClr>
              <a:buSzPts val="1800"/>
              <a:buFont typeface="Georgia"/>
              <a:buChar char="◦"/>
              <a:defRPr sz="1400" b="0" i="0" u="none" strike="noStrike" cap="none">
                <a:solidFill>
                  <a:schemeClr val="accent3"/>
                </a:solidFill>
                <a:latin typeface="Georgia"/>
                <a:ea typeface="Georgia"/>
                <a:cs typeface="Georgia"/>
                <a:sym typeface="Georgia"/>
              </a:defRPr>
            </a:lvl9pPr>
          </a:lstStyle>
          <a:p>
            <a:r>
              <a:rPr lang="en-US" smtClean="0"/>
              <a:t>Tính tổng khối lượng xe</a:t>
            </a:r>
          </a:p>
          <a:p>
            <a:endParaRPr lang="en-US" smtClean="0"/>
          </a:p>
          <a:p>
            <a:r>
              <a:rPr lang="en-US" smtClean="0"/>
              <a:t>Int Tinhkhoiluongxe( nắp capo, đèn pha…)</a:t>
            </a:r>
          </a:p>
          <a:p>
            <a:endParaRPr lang="en-US" smtClean="0"/>
          </a:p>
          <a:p>
            <a:r>
              <a:rPr lang="en-US" smtClean="0"/>
              <a:t>Class xe{</a:t>
            </a:r>
          </a:p>
          <a:p>
            <a:pPr marL="114300" indent="0">
              <a:buNone/>
            </a:pPr>
            <a:r>
              <a:rPr lang="en-US" smtClean="0"/>
              <a:t>     	Nắp capo</a:t>
            </a:r>
          </a:p>
          <a:p>
            <a:pPr marL="114300" indent="0">
              <a:buNone/>
            </a:pPr>
            <a:r>
              <a:rPr lang="en-US" smtClean="0"/>
              <a:t>	Đèn pha…</a:t>
            </a:r>
          </a:p>
          <a:p>
            <a:pPr marL="114300" indent="0">
              <a:buNone/>
            </a:pPr>
            <a:r>
              <a:rPr lang="en-US" smtClean="0"/>
              <a:t>	Int Tinhkhoiluong()</a:t>
            </a:r>
          </a:p>
          <a:p>
            <a:pPr marL="114300" indent="0">
              <a:buNone/>
            </a:pPr>
            <a:r>
              <a:rPr lang="en-US" smtClean="0"/>
              <a:t>	}</a:t>
            </a:r>
          </a:p>
          <a:p>
            <a:endParaRPr lang="en-US" smtClean="0"/>
          </a:p>
          <a:p>
            <a:endParaRPr lang="en-US" dirty="0"/>
          </a:p>
        </p:txBody>
      </p:sp>
    </p:spTree>
    <p:extLst>
      <p:ext uri="{BB962C8B-B14F-4D97-AF65-F5344CB8AC3E}">
        <p14:creationId xmlns:p14="http://schemas.microsoft.com/office/powerpoint/2010/main" val="150326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7"/>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507" name="Google Shape;507;p17"/>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508" name="Google Shape;508;p17"/>
          <p:cNvGrpSpPr/>
          <p:nvPr/>
        </p:nvGrpSpPr>
        <p:grpSpPr>
          <a:xfrm>
            <a:off x="455118" y="1323608"/>
            <a:ext cx="11259485" cy="1038592"/>
            <a:chOff x="253387" y="783502"/>
            <a:chExt cx="11259485" cy="562503"/>
          </a:xfrm>
        </p:grpSpPr>
        <p:sp>
          <p:nvSpPr>
            <p:cNvPr id="509" name="Google Shape;509;p17"/>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10" name="Google Shape;510;p17"/>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11" name="Google Shape;511;p17"/>
            <p:cNvSpPr txBox="1"/>
            <p:nvPr/>
          </p:nvSpPr>
          <p:spPr>
            <a:xfrm>
              <a:off x="649996" y="783502"/>
              <a:ext cx="10862876" cy="562503"/>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Đặt vấn đề: Xét 1 chiếc xe, chúng ta sẽ có những đặc điểm và những hoạt động chức năng gì?</a:t>
              </a:r>
              <a:endParaRPr sz="2400" b="1" i="0" u="none" strike="noStrike" cap="none">
                <a:solidFill>
                  <a:srgbClr val="004E6C"/>
                </a:solidFill>
                <a:latin typeface="Arial"/>
                <a:ea typeface="Arial"/>
                <a:cs typeface="Arial"/>
                <a:sym typeface="Arial"/>
              </a:endParaRPr>
            </a:p>
          </p:txBody>
        </p:sp>
      </p:grpSp>
      <p:pic>
        <p:nvPicPr>
          <p:cNvPr id="512" name="Google Shape;512;p17"/>
          <p:cNvPicPr preferRelativeResize="0"/>
          <p:nvPr/>
        </p:nvPicPr>
        <p:blipFill rotWithShape="1">
          <a:blip r:embed="rId3">
            <a:alphaModFix/>
          </a:blip>
          <a:srcRect/>
          <a:stretch/>
        </p:blipFill>
        <p:spPr>
          <a:xfrm>
            <a:off x="425138" y="2693871"/>
            <a:ext cx="4035541" cy="2359299"/>
          </a:xfrm>
          <a:prstGeom prst="rect">
            <a:avLst/>
          </a:prstGeom>
          <a:noFill/>
          <a:ln>
            <a:noFill/>
          </a:ln>
        </p:spPr>
      </p:pic>
      <p:grpSp>
        <p:nvGrpSpPr>
          <p:cNvPr id="513" name="Google Shape;513;p17"/>
          <p:cNvGrpSpPr/>
          <p:nvPr/>
        </p:nvGrpSpPr>
        <p:grpSpPr>
          <a:xfrm>
            <a:off x="5563133" y="2193582"/>
            <a:ext cx="3301466" cy="1679938"/>
            <a:chOff x="533" y="518"/>
            <a:chExt cx="3301466" cy="1679938"/>
          </a:xfrm>
        </p:grpSpPr>
        <p:sp>
          <p:nvSpPr>
            <p:cNvPr id="514" name="Google Shape;514;p17"/>
            <p:cNvSpPr/>
            <p:nvPr/>
          </p:nvSpPr>
          <p:spPr>
            <a:xfrm>
              <a:off x="533" y="518"/>
              <a:ext cx="3300932"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5" name="Google Shape;515;p17"/>
            <p:cNvSpPr txBox="1"/>
            <p:nvPr/>
          </p:nvSpPr>
          <p:spPr>
            <a:xfrm>
              <a:off x="23845" y="23830"/>
              <a:ext cx="3254308" cy="749295"/>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Georgia"/>
                <a:buNone/>
              </a:pPr>
              <a:r>
                <a:rPr lang="en-US" sz="3500" dirty="0" err="1">
                  <a:solidFill>
                    <a:schemeClr val="tx1"/>
                  </a:solidFill>
                  <a:latin typeface="Times New Roman" panose="02020603050405020304" pitchFamily="18" charset="0"/>
                  <a:ea typeface="Georgia"/>
                  <a:cs typeface="Times New Roman" panose="02020603050405020304" pitchFamily="18" charset="0"/>
                  <a:sym typeface="Georgia"/>
                </a:rPr>
                <a:t>Đặc</a:t>
              </a:r>
              <a:r>
                <a:rPr lang="en-US" sz="3500" dirty="0">
                  <a:solidFill>
                    <a:schemeClr val="tx1"/>
                  </a:solidFill>
                  <a:latin typeface="Times New Roman" panose="02020603050405020304" pitchFamily="18" charset="0"/>
                  <a:ea typeface="Georgia"/>
                  <a:cs typeface="Times New Roman" panose="02020603050405020304" pitchFamily="18" charset="0"/>
                  <a:sym typeface="Georgia"/>
                </a:rPr>
                <a:t> </a:t>
              </a:r>
              <a:r>
                <a:rPr lang="en-US" sz="3500" dirty="0" err="1">
                  <a:solidFill>
                    <a:schemeClr val="tx1"/>
                  </a:solidFill>
                  <a:latin typeface="Times New Roman" panose="02020603050405020304" pitchFamily="18" charset="0"/>
                  <a:ea typeface="Georgia"/>
                  <a:cs typeface="Times New Roman" panose="02020603050405020304" pitchFamily="18" charset="0"/>
                  <a:sym typeface="Georgia"/>
                </a:rPr>
                <a:t>điểm</a:t>
              </a:r>
              <a:endParaRPr dirty="0">
                <a:solidFill>
                  <a:schemeClr val="tx1"/>
                </a:solidFill>
                <a:latin typeface="Times New Roman" panose="02020603050405020304" pitchFamily="18" charset="0"/>
                <a:cs typeface="Times New Roman" panose="02020603050405020304" pitchFamily="18" charset="0"/>
              </a:endParaRPr>
            </a:p>
          </p:txBody>
        </p:sp>
        <p:sp>
          <p:nvSpPr>
            <p:cNvPr id="516" name="Google Shape;516;p17"/>
            <p:cNvSpPr/>
            <p:nvPr/>
          </p:nvSpPr>
          <p:spPr>
            <a:xfrm>
              <a:off x="533"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7" name="Google Shape;517;p17"/>
            <p:cNvSpPr txBox="1"/>
            <p:nvPr/>
          </p:nvSpPr>
          <p:spPr>
            <a:xfrm>
              <a:off x="23271"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Màu sắc</a:t>
              </a:r>
              <a:endParaRPr>
                <a:solidFill>
                  <a:schemeClr val="tx1"/>
                </a:solidFill>
                <a:latin typeface="Times New Roman" panose="02020603050405020304" pitchFamily="18" charset="0"/>
                <a:cs typeface="Times New Roman" panose="02020603050405020304" pitchFamily="18" charset="0"/>
              </a:endParaRPr>
            </a:p>
          </p:txBody>
        </p:sp>
        <p:sp>
          <p:nvSpPr>
            <p:cNvPr id="518" name="Google Shape;518;p17"/>
            <p:cNvSpPr/>
            <p:nvPr/>
          </p:nvSpPr>
          <p:spPr>
            <a:xfrm>
              <a:off x="842069"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9" name="Google Shape;519;p17"/>
            <p:cNvSpPr txBox="1"/>
            <p:nvPr/>
          </p:nvSpPr>
          <p:spPr>
            <a:xfrm>
              <a:off x="864807"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Động cơ</a:t>
              </a:r>
              <a:endParaRPr>
                <a:solidFill>
                  <a:schemeClr val="tx1"/>
                </a:solidFill>
                <a:latin typeface="Times New Roman" panose="02020603050405020304" pitchFamily="18" charset="0"/>
                <a:cs typeface="Times New Roman" panose="02020603050405020304" pitchFamily="18" charset="0"/>
              </a:endParaRPr>
            </a:p>
          </p:txBody>
        </p:sp>
        <p:sp>
          <p:nvSpPr>
            <p:cNvPr id="520" name="Google Shape;520;p17"/>
            <p:cNvSpPr/>
            <p:nvPr/>
          </p:nvSpPr>
          <p:spPr>
            <a:xfrm>
              <a:off x="1683605" y="884018"/>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1" name="Google Shape;521;p17"/>
            <p:cNvSpPr txBox="1"/>
            <p:nvPr/>
          </p:nvSpPr>
          <p:spPr>
            <a:xfrm>
              <a:off x="1706343"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dirty="0" err="1">
                  <a:solidFill>
                    <a:schemeClr val="tx1"/>
                  </a:solidFill>
                  <a:latin typeface="Times New Roman" panose="02020603050405020304" pitchFamily="18" charset="0"/>
                  <a:ea typeface="Georgia"/>
                  <a:cs typeface="Times New Roman" panose="02020603050405020304" pitchFamily="18" charset="0"/>
                  <a:sym typeface="Georgia"/>
                </a:rPr>
                <a:t>Kiểu</a:t>
              </a:r>
              <a:r>
                <a:rPr lang="en-US" sz="1600" dirty="0">
                  <a:solidFill>
                    <a:schemeClr val="tx1"/>
                  </a:solidFill>
                  <a:latin typeface="Times New Roman" panose="02020603050405020304" pitchFamily="18" charset="0"/>
                  <a:ea typeface="Georgia"/>
                  <a:cs typeface="Times New Roman" panose="02020603050405020304" pitchFamily="18" charset="0"/>
                  <a:sym typeface="Georgia"/>
                </a:rPr>
                <a:t> </a:t>
              </a:r>
              <a:r>
                <a:rPr lang="en-US" sz="1600" dirty="0" err="1">
                  <a:solidFill>
                    <a:schemeClr val="tx1"/>
                  </a:solidFill>
                  <a:latin typeface="Times New Roman" panose="02020603050405020304" pitchFamily="18" charset="0"/>
                  <a:ea typeface="Georgia"/>
                  <a:cs typeface="Times New Roman" panose="02020603050405020304" pitchFamily="18" charset="0"/>
                  <a:sym typeface="Georgia"/>
                </a:rPr>
                <a:t>dáng</a:t>
              </a:r>
              <a:endParaRPr dirty="0">
                <a:solidFill>
                  <a:schemeClr val="tx1"/>
                </a:solidFill>
                <a:latin typeface="Times New Roman" panose="02020603050405020304" pitchFamily="18" charset="0"/>
                <a:cs typeface="Times New Roman" panose="02020603050405020304" pitchFamily="18" charset="0"/>
              </a:endParaRPr>
            </a:p>
          </p:txBody>
        </p:sp>
        <p:sp>
          <p:nvSpPr>
            <p:cNvPr id="522" name="Google Shape;522;p17"/>
            <p:cNvSpPr/>
            <p:nvPr/>
          </p:nvSpPr>
          <p:spPr>
            <a:xfrm>
              <a:off x="2525675" y="884537"/>
              <a:ext cx="776324" cy="795919"/>
            </a:xfrm>
            <a:prstGeom prst="roundRect">
              <a:avLst>
                <a:gd name="adj" fmla="val 10000"/>
              </a:avLst>
            </a:prstGeom>
            <a:solidFill>
              <a:schemeClr val="lt1"/>
            </a:solidFill>
            <a:ln w="19050" cap="flat" cmpd="sng">
              <a:solidFill>
                <a:srgbClr val="0CBA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3" name="Google Shape;523;p17"/>
            <p:cNvSpPr txBox="1"/>
            <p:nvPr/>
          </p:nvSpPr>
          <p:spPr>
            <a:xfrm>
              <a:off x="2548413" y="907275"/>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tx1"/>
                  </a:solidFill>
                  <a:latin typeface="Times New Roman" panose="02020603050405020304" pitchFamily="18" charset="0"/>
                  <a:ea typeface="Georgia"/>
                  <a:cs typeface="Times New Roman" panose="02020603050405020304" pitchFamily="18" charset="0"/>
                  <a:sym typeface="Georgia"/>
                </a:rPr>
                <a:t>Tốc độ tối đa</a:t>
              </a:r>
              <a:endParaRPr>
                <a:solidFill>
                  <a:schemeClr val="tx1"/>
                </a:solidFill>
                <a:latin typeface="Times New Roman" panose="02020603050405020304" pitchFamily="18" charset="0"/>
                <a:cs typeface="Times New Roman" panose="02020603050405020304" pitchFamily="18" charset="0"/>
              </a:endParaRPr>
            </a:p>
          </p:txBody>
        </p:sp>
      </p:grpSp>
      <p:grpSp>
        <p:nvGrpSpPr>
          <p:cNvPr id="524" name="Google Shape;524;p17"/>
          <p:cNvGrpSpPr/>
          <p:nvPr/>
        </p:nvGrpSpPr>
        <p:grpSpPr>
          <a:xfrm>
            <a:off x="5563133" y="4743495"/>
            <a:ext cx="3301466" cy="1679938"/>
            <a:chOff x="533" y="518"/>
            <a:chExt cx="3301466" cy="1679938"/>
          </a:xfrm>
        </p:grpSpPr>
        <p:sp>
          <p:nvSpPr>
            <p:cNvPr id="525" name="Google Shape;525;p17"/>
            <p:cNvSpPr/>
            <p:nvPr/>
          </p:nvSpPr>
          <p:spPr>
            <a:xfrm>
              <a:off x="533" y="518"/>
              <a:ext cx="3300932"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6" name="Google Shape;526;p17"/>
            <p:cNvSpPr txBox="1"/>
            <p:nvPr/>
          </p:nvSpPr>
          <p:spPr>
            <a:xfrm>
              <a:off x="23845" y="23830"/>
              <a:ext cx="3254308" cy="749295"/>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Georgia"/>
                <a:buNone/>
              </a:pPr>
              <a:r>
                <a:rPr lang="en-US" sz="35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Hoạt</a:t>
              </a:r>
              <a:r>
                <a:rPr lang="en-US" sz="3500" dirty="0">
                  <a:solidFill>
                    <a:schemeClr val="bg2">
                      <a:lumMod val="50000"/>
                    </a:schemeClr>
                  </a:solidFill>
                  <a:latin typeface="Times New Roman" panose="02020603050405020304" pitchFamily="18" charset="0"/>
                  <a:ea typeface="Georgia"/>
                  <a:cs typeface="Times New Roman" panose="02020603050405020304" pitchFamily="18" charset="0"/>
                  <a:sym typeface="Georgia"/>
                </a:rPr>
                <a:t> </a:t>
              </a:r>
              <a:r>
                <a:rPr lang="en-US" sz="35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động</a:t>
              </a:r>
              <a:endParaRPr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527" name="Google Shape;527;p17"/>
            <p:cNvSpPr/>
            <p:nvPr/>
          </p:nvSpPr>
          <p:spPr>
            <a:xfrm>
              <a:off x="533"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8" name="Google Shape;528;p17"/>
            <p:cNvSpPr txBox="1"/>
            <p:nvPr/>
          </p:nvSpPr>
          <p:spPr>
            <a:xfrm>
              <a:off x="23271"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Chạy</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529" name="Google Shape;529;p17"/>
            <p:cNvSpPr/>
            <p:nvPr/>
          </p:nvSpPr>
          <p:spPr>
            <a:xfrm>
              <a:off x="842069"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0" name="Google Shape;530;p17"/>
            <p:cNvSpPr txBox="1"/>
            <p:nvPr/>
          </p:nvSpPr>
          <p:spPr>
            <a:xfrm>
              <a:off x="864807"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Tăng tống</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531" name="Google Shape;531;p17"/>
            <p:cNvSpPr/>
            <p:nvPr/>
          </p:nvSpPr>
          <p:spPr>
            <a:xfrm>
              <a:off x="1683605" y="884018"/>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2" name="Google Shape;532;p17"/>
            <p:cNvSpPr txBox="1"/>
            <p:nvPr/>
          </p:nvSpPr>
          <p:spPr>
            <a:xfrm>
              <a:off x="1706343" y="906756"/>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a:solidFill>
                    <a:schemeClr val="bg2">
                      <a:lumMod val="50000"/>
                    </a:schemeClr>
                  </a:solidFill>
                  <a:latin typeface="Times New Roman" panose="02020603050405020304" pitchFamily="18" charset="0"/>
                  <a:ea typeface="Georgia"/>
                  <a:cs typeface="Times New Roman" panose="02020603050405020304" pitchFamily="18" charset="0"/>
                  <a:sym typeface="Georgia"/>
                </a:rPr>
                <a:t>Thắng</a:t>
              </a:r>
              <a:endParaRPr>
                <a:solidFill>
                  <a:schemeClr val="bg2">
                    <a:lumMod val="50000"/>
                  </a:schemeClr>
                </a:solidFill>
                <a:latin typeface="Times New Roman" panose="02020603050405020304" pitchFamily="18" charset="0"/>
                <a:cs typeface="Times New Roman" panose="02020603050405020304" pitchFamily="18" charset="0"/>
              </a:endParaRPr>
            </a:p>
          </p:txBody>
        </p:sp>
        <p:sp>
          <p:nvSpPr>
            <p:cNvPr id="533" name="Google Shape;533;p17"/>
            <p:cNvSpPr/>
            <p:nvPr/>
          </p:nvSpPr>
          <p:spPr>
            <a:xfrm>
              <a:off x="2525675" y="884537"/>
              <a:ext cx="776324" cy="795919"/>
            </a:xfrm>
            <a:prstGeom prst="roundRect">
              <a:avLst>
                <a:gd name="adj" fmla="val 10000"/>
              </a:avLst>
            </a:prstGeom>
            <a:solidFill>
              <a:schemeClr val="lt1"/>
            </a:solidFill>
            <a:ln w="19050" cap="flat" cmpd="sng">
              <a:solidFill>
                <a:srgbClr val="113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4" name="Google Shape;534;p17"/>
            <p:cNvSpPr txBox="1"/>
            <p:nvPr/>
          </p:nvSpPr>
          <p:spPr>
            <a:xfrm>
              <a:off x="2548413" y="907275"/>
              <a:ext cx="730848" cy="75044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Georgia"/>
                <a:buNone/>
              </a:pPr>
              <a:r>
                <a:rPr lang="en-US" sz="1600" dirty="0" err="1">
                  <a:solidFill>
                    <a:schemeClr val="bg2">
                      <a:lumMod val="50000"/>
                    </a:schemeClr>
                  </a:solidFill>
                  <a:latin typeface="Times New Roman" panose="02020603050405020304" pitchFamily="18" charset="0"/>
                  <a:ea typeface="Georgia"/>
                  <a:cs typeface="Times New Roman" panose="02020603050405020304" pitchFamily="18" charset="0"/>
                  <a:sym typeface="Georgia"/>
                </a:rPr>
                <a:t>Dừng</a:t>
              </a:r>
              <a:endParaRPr dirty="0">
                <a:solidFill>
                  <a:schemeClr val="bg2">
                    <a:lumMod val="50000"/>
                  </a:schemeClr>
                </a:solidFill>
                <a:latin typeface="Times New Roman" panose="02020603050405020304" pitchFamily="18" charset="0"/>
                <a:cs typeface="Times New Roman" panose="02020603050405020304" pitchFamily="18" charset="0"/>
              </a:endParaRPr>
            </a:p>
          </p:txBody>
        </p:sp>
      </p:grpSp>
      <p:sp>
        <p:nvSpPr>
          <p:cNvPr id="535" name="Google Shape;535;p17"/>
          <p:cNvSpPr/>
          <p:nvPr/>
        </p:nvSpPr>
        <p:spPr>
          <a:xfrm>
            <a:off x="9116121" y="2889260"/>
            <a:ext cx="762000" cy="228600"/>
          </a:xfrm>
          <a:prstGeom prst="rightArrow">
            <a:avLst>
              <a:gd name="adj1" fmla="val 50000"/>
              <a:gd name="adj2" fmla="val 50000"/>
            </a:avLst>
          </a:prstGeom>
          <a:solidFill>
            <a:schemeClr val="accent4"/>
          </a:solidFill>
          <a:ln w="19050" cap="flat" cmpd="sng">
            <a:solidFill>
              <a:srgbClr val="0B97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36" name="Google Shape;536;p17"/>
          <p:cNvSpPr/>
          <p:nvPr/>
        </p:nvSpPr>
        <p:spPr>
          <a:xfrm>
            <a:off x="9965821" y="2693871"/>
            <a:ext cx="1580003" cy="612648"/>
          </a:xfrm>
          <a:prstGeom prst="flowChartProcess">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Thuộc tính (attribute)</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37" name="Google Shape;537;p17"/>
          <p:cNvSpPr/>
          <p:nvPr/>
        </p:nvSpPr>
        <p:spPr>
          <a:xfrm>
            <a:off x="9067800" y="5554883"/>
            <a:ext cx="762000" cy="228600"/>
          </a:xfrm>
          <a:prstGeom prst="rightArrow">
            <a:avLst>
              <a:gd name="adj1" fmla="val 50000"/>
              <a:gd name="adj2" fmla="val 50000"/>
            </a:avLst>
          </a:prstGeom>
          <a:solidFill>
            <a:schemeClr val="accent2"/>
          </a:solidFill>
          <a:ln w="19050" cap="flat" cmpd="sng">
            <a:solidFill>
              <a:srgbClr val="0072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538" name="Google Shape;538;p17"/>
          <p:cNvSpPr/>
          <p:nvPr/>
        </p:nvSpPr>
        <p:spPr>
          <a:xfrm>
            <a:off x="9917500" y="5359494"/>
            <a:ext cx="1580003" cy="612648"/>
          </a:xfrm>
          <a:prstGeom prst="flowChartProcess">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Phương thức</a:t>
            </a:r>
            <a:endParaRPr>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(method)</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8"/>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545" name="Google Shape;545;p1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pic>
        <p:nvPicPr>
          <p:cNvPr id="546" name="Google Shape;546;p18"/>
          <p:cNvPicPr preferRelativeResize="0"/>
          <p:nvPr/>
        </p:nvPicPr>
        <p:blipFill rotWithShape="1">
          <a:blip r:embed="rId3">
            <a:alphaModFix/>
          </a:blip>
          <a:srcRect/>
          <a:stretch/>
        </p:blipFill>
        <p:spPr>
          <a:xfrm>
            <a:off x="1765481" y="1237488"/>
            <a:ext cx="8088913" cy="4289319"/>
          </a:xfrm>
          <a:prstGeom prst="rect">
            <a:avLst/>
          </a:prstGeom>
          <a:noFill/>
          <a:ln>
            <a:noFill/>
          </a:ln>
        </p:spPr>
      </p:pic>
      <p:sp>
        <p:nvSpPr>
          <p:cNvPr id="547" name="Google Shape;547;p18"/>
          <p:cNvSpPr txBox="1"/>
          <p:nvPr/>
        </p:nvSpPr>
        <p:spPr>
          <a:xfrm>
            <a:off x="2057400" y="5715000"/>
            <a:ext cx="14061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Bản</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thiết</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kế</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48" name="Google Shape;548;p18"/>
          <p:cNvSpPr txBox="1"/>
          <p:nvPr/>
        </p:nvSpPr>
        <p:spPr>
          <a:xfrm>
            <a:off x="5106860" y="5715000"/>
            <a:ext cx="20056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Nhà máy sản xuất</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49" name="Google Shape;549;p18"/>
          <p:cNvSpPr txBox="1"/>
          <p:nvPr/>
        </p:nvSpPr>
        <p:spPr>
          <a:xfrm>
            <a:off x="8143335" y="5745480"/>
            <a:ext cx="12250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Các xe oto</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a:spLocks noGrp="1"/>
          </p:cNvSpPr>
          <p:nvPr>
            <p:ph type="subTitle" idx="1"/>
          </p:nvPr>
        </p:nvSpPr>
        <p:spPr>
          <a:xfrm>
            <a:off x="1981200" y="3899939"/>
            <a:ext cx="4953000" cy="1053063"/>
          </a:xfrm>
          <a:prstGeom prst="rect">
            <a:avLst/>
          </a:prstGeom>
          <a:noFill/>
          <a:ln>
            <a:noFill/>
          </a:ln>
        </p:spPr>
        <p:txBody>
          <a:bodyPr spcFirstLastPara="1" wrap="square" lIns="91425" tIns="45700" rIns="91425" bIns="45700" anchor="t" anchorCtr="0">
            <a:normAutofit/>
          </a:bodyPr>
          <a:lstStyle/>
          <a:p>
            <a:pPr marL="64008" lvl="0" indent="0" algn="r" rtl="0">
              <a:spcBef>
                <a:spcPts val="0"/>
              </a:spcBef>
              <a:spcAft>
                <a:spcPts val="0"/>
              </a:spcAft>
              <a:buSzPts val="2400"/>
              <a:buNone/>
            </a:pPr>
            <a:r>
              <a:rPr lang="en-US" dirty="0" err="1">
                <a:solidFill>
                  <a:schemeClr val="dk1"/>
                </a:solidFill>
                <a:latin typeface="Times New Roman" panose="02020603050405020304" pitchFamily="18" charset="0"/>
                <a:cs typeface="Times New Roman" panose="02020603050405020304" pitchFamily="18" charset="0"/>
              </a:rPr>
              <a:t>ThS</a:t>
            </a:r>
            <a:r>
              <a:rPr lang="en-US" dirty="0">
                <a:solidFill>
                  <a:schemeClr val="dk1"/>
                </a:solidFill>
                <a:latin typeface="Times New Roman" panose="02020603050405020304" pitchFamily="18" charset="0"/>
                <a:cs typeface="Times New Roman" panose="02020603050405020304" pitchFamily="18" charset="0"/>
              </a:rPr>
              <a:t>. Nguyễn Văn Hồ</a:t>
            </a:r>
            <a:endParaRPr dirty="0">
              <a:latin typeface="Times New Roman" panose="02020603050405020304" pitchFamily="18" charset="0"/>
              <a:cs typeface="Times New Roman" panose="02020603050405020304" pitchFamily="18" charset="0"/>
            </a:endParaRPr>
          </a:p>
          <a:p>
            <a:pPr marL="64008" lvl="0" indent="0" algn="r" rtl="0">
              <a:spcBef>
                <a:spcPts val="300"/>
              </a:spcBef>
              <a:spcAft>
                <a:spcPts val="0"/>
              </a:spcAft>
              <a:buSzPts val="2400"/>
              <a:buNone/>
            </a:pPr>
            <a:r>
              <a:rPr lang="en-US" dirty="0">
                <a:solidFill>
                  <a:srgbClr val="0033CC"/>
                </a:solidFill>
                <a:latin typeface="Times New Roman" panose="02020603050405020304" pitchFamily="18" charset="0"/>
                <a:cs typeface="Times New Roman" panose="02020603050405020304" pitchFamily="18" charset="0"/>
              </a:rPr>
              <a:t>honv@uel.edu.vn</a:t>
            </a:r>
            <a:endParaRPr dirty="0">
              <a:latin typeface="Times New Roman" panose="02020603050405020304" pitchFamily="18" charset="0"/>
              <a:cs typeface="Times New Roman" panose="02020603050405020304" pitchFamily="18" charset="0"/>
            </a:endParaRPr>
          </a:p>
          <a:p>
            <a:pPr marL="64008" lvl="0" indent="0" algn="l" rtl="0">
              <a:spcBef>
                <a:spcPts val="300"/>
              </a:spcBef>
              <a:spcAft>
                <a:spcPts val="0"/>
              </a:spcAft>
              <a:buSzPts val="2400"/>
              <a:buNone/>
            </a:pPr>
            <a:endParaRPr dirty="0">
              <a:solidFill>
                <a:schemeClr val="dk1"/>
              </a:solidFill>
              <a:latin typeface="Times New Roman" panose="02020603050405020304" pitchFamily="18" charset="0"/>
              <a:cs typeface="Times New Roman" panose="02020603050405020304" pitchFamily="18" charset="0"/>
            </a:endParaRPr>
          </a:p>
        </p:txBody>
      </p:sp>
      <p:sp>
        <p:nvSpPr>
          <p:cNvPr id="204" name="Google Shape;204;p2"/>
          <p:cNvSpPr txBox="1">
            <a:spLocks noGrp="1"/>
          </p:cNvSpPr>
          <p:nvPr>
            <p:ph type="ctrTitle"/>
          </p:nvPr>
        </p:nvSpPr>
        <p:spPr>
          <a:xfrm>
            <a:off x="1828800" y="1600201"/>
            <a:ext cx="8839200" cy="2155825"/>
          </a:xfrm>
          <a:prstGeom prst="rect">
            <a:avLst/>
          </a:prstGeom>
          <a:noFill/>
          <a:ln>
            <a:noFill/>
          </a:ln>
        </p:spPr>
        <p:txBody>
          <a:bodyPr spcFirstLastPara="1" wrap="square" lIns="91425" tIns="45700" rIns="91425" bIns="45700" anchor="b" anchorCtr="0">
            <a:noAutofit/>
          </a:bodyPr>
          <a:lstStyle/>
          <a:p>
            <a:pPr marL="0" lvl="0" indent="0" algn="r" rtl="0">
              <a:lnSpc>
                <a:spcPct val="120000"/>
              </a:lnSpc>
              <a:spcBef>
                <a:spcPts val="0"/>
              </a:spcBef>
              <a:spcAft>
                <a:spcPts val="0"/>
              </a:spcAft>
              <a:buClr>
                <a:schemeClr val="lt1"/>
              </a:buClr>
              <a:buSzPts val="3800"/>
              <a:buFont typeface="Arial"/>
              <a:buNone/>
            </a:pPr>
            <a:r>
              <a:rPr lang="en-US" sz="3800" u="sng" dirty="0" err="1"/>
              <a:t>Tư</a:t>
            </a:r>
            <a:r>
              <a:rPr lang="en-US" sz="3800" u="sng" dirty="0"/>
              <a:t> Duy </a:t>
            </a:r>
            <a:r>
              <a:rPr lang="en-US" sz="3800" u="sng" dirty="0" err="1"/>
              <a:t>Lập</a:t>
            </a:r>
            <a:r>
              <a:rPr lang="en-US" sz="3800" u="sng" dirty="0"/>
              <a:t> </a:t>
            </a:r>
            <a:r>
              <a:rPr lang="en-US" sz="3800" u="sng" dirty="0" err="1"/>
              <a:t>Trình</a:t>
            </a:r>
            <a:r>
              <a:rPr lang="en-US" sz="3800" dirty="0"/>
              <a:t>:</a:t>
            </a:r>
            <a:r>
              <a:rPr lang="en-US" sz="5500" dirty="0"/>
              <a:t/>
            </a:r>
            <a:br>
              <a:rPr lang="en-US" sz="5500" dirty="0"/>
            </a:br>
            <a:r>
              <a:rPr lang="en-US" dirty="0"/>
              <a:t>NHẬP MÔN LẬP TRÌNH</a:t>
            </a:r>
            <a:endParaRPr sz="5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9"/>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556" name="Google Shape;556;p19"/>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pic>
        <p:nvPicPr>
          <p:cNvPr id="557" name="Google Shape;557;p19"/>
          <p:cNvPicPr preferRelativeResize="0"/>
          <p:nvPr/>
        </p:nvPicPr>
        <p:blipFill rotWithShape="1">
          <a:blip r:embed="rId3">
            <a:alphaModFix/>
          </a:blip>
          <a:srcRect/>
          <a:stretch/>
        </p:blipFill>
        <p:spPr>
          <a:xfrm>
            <a:off x="1846077" y="1839714"/>
            <a:ext cx="7904761" cy="4191668"/>
          </a:xfrm>
          <a:prstGeom prst="rect">
            <a:avLst/>
          </a:prstGeom>
          <a:noFill/>
          <a:ln>
            <a:noFill/>
          </a:ln>
        </p:spPr>
      </p:pic>
      <p:sp>
        <p:nvSpPr>
          <p:cNvPr id="558" name="Google Shape;558;p19"/>
          <p:cNvSpPr txBox="1"/>
          <p:nvPr/>
        </p:nvSpPr>
        <p:spPr>
          <a:xfrm>
            <a:off x="2057400" y="5715000"/>
            <a:ext cx="14061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Bản</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thiết</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kế</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59" name="Google Shape;559;p19"/>
          <p:cNvSpPr txBox="1"/>
          <p:nvPr/>
        </p:nvSpPr>
        <p:spPr>
          <a:xfrm>
            <a:off x="4983873" y="5715000"/>
            <a:ext cx="20056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Nhà máy sản xuất</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60" name="Google Shape;560;p19"/>
          <p:cNvSpPr txBox="1"/>
          <p:nvPr/>
        </p:nvSpPr>
        <p:spPr>
          <a:xfrm>
            <a:off x="8143335" y="5745480"/>
            <a:ext cx="12250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Các xe oto</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61" name="Google Shape;561;p19"/>
          <p:cNvSpPr/>
          <p:nvPr/>
        </p:nvSpPr>
        <p:spPr>
          <a:xfrm>
            <a:off x="1846077" y="6114812"/>
            <a:ext cx="1828800" cy="590788"/>
          </a:xfrm>
          <a:prstGeom prst="flowChartProcess">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Lớp (class)</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62" name="Google Shape;562;p19"/>
          <p:cNvSpPr/>
          <p:nvPr/>
        </p:nvSpPr>
        <p:spPr>
          <a:xfrm>
            <a:off x="7841442" y="6084332"/>
            <a:ext cx="1828800" cy="590788"/>
          </a:xfrm>
          <a:prstGeom prst="flowChartProcess">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Đối tượng (Objects)</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563" name="Google Shape;563;p19"/>
          <p:cNvSpPr/>
          <p:nvPr/>
        </p:nvSpPr>
        <p:spPr>
          <a:xfrm>
            <a:off x="632651" y="1162308"/>
            <a:ext cx="1128299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dirty="0" err="1">
                <a:solidFill>
                  <a:schemeClr val="dk1"/>
                </a:solidFill>
                <a:latin typeface="Times New Roman"/>
                <a:ea typeface="Times New Roman"/>
                <a:cs typeface="Times New Roman"/>
                <a:sym typeface="Times New Roman"/>
              </a:rPr>
              <a:t>Đối</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tượng</a:t>
            </a:r>
            <a:r>
              <a:rPr lang="en-US" sz="2000" b="1" i="1" dirty="0">
                <a:solidFill>
                  <a:schemeClr val="dk1"/>
                </a:solidFill>
                <a:latin typeface="Times New Roman"/>
                <a:ea typeface="Times New Roman"/>
                <a:cs typeface="Times New Roman"/>
                <a:sym typeface="Times New Roman"/>
              </a:rPr>
              <a:t> (object) ở </a:t>
            </a:r>
            <a:r>
              <a:rPr lang="en-US" sz="2000" b="1" i="1" dirty="0" err="1">
                <a:solidFill>
                  <a:schemeClr val="dk1"/>
                </a:solidFill>
                <a:latin typeface="Times New Roman"/>
                <a:ea typeface="Times New Roman"/>
                <a:cs typeface="Times New Roman"/>
                <a:sym typeface="Times New Roman"/>
              </a:rPr>
              <a:t>đây</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cũng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tương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tự</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như</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đối</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tượng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trong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thực</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tế</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tức</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là</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cũng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có</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thuộc</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tính</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và</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chức</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năng</a:t>
            </a:r>
            <a:r>
              <a:rPr lang="en-US" sz="2000" b="1" i="1" dirty="0">
                <a:solidFill>
                  <a:schemeClr val="dk1"/>
                </a:solidFill>
                <a:latin typeface="Times New Roman"/>
                <a:ea typeface="Times New Roman"/>
                <a:cs typeface="Times New Roman"/>
                <a:sym typeface="Times New Roman"/>
              </a:rPr>
              <a:t> </a:t>
            </a:r>
            <a:r>
              <a:rPr lang="en-US" sz="2000" b="1" i="1" dirty="0" err="1">
                <a:solidFill>
                  <a:schemeClr val="dk1"/>
                </a:solidFill>
                <a:latin typeface="Times New Roman"/>
                <a:ea typeface="Times New Roman"/>
                <a:cs typeface="Times New Roman"/>
                <a:sym typeface="Times New Roman"/>
              </a:rPr>
              <a:t>riêng</a:t>
            </a:r>
            <a:endParaRPr sz="2000" b="1" dirty="0">
              <a:solidFill>
                <a:schemeClr val="dk1"/>
              </a:solidFill>
              <a:latin typeface="Georgia"/>
              <a:ea typeface="Georgia"/>
              <a:cs typeface="Georgia"/>
              <a:sym typeface="Georgia"/>
            </a:endParaRPr>
          </a:p>
        </p:txBody>
      </p:sp>
      <p:sp>
        <p:nvSpPr>
          <p:cNvPr id="564" name="Google Shape;564;p19"/>
          <p:cNvSpPr txBox="1"/>
          <p:nvPr/>
        </p:nvSpPr>
        <p:spPr>
          <a:xfrm>
            <a:off x="617411" y="1865868"/>
            <a:ext cx="6911149" cy="1070108"/>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4E6F9B"/>
              </a:buClr>
              <a:buSzPts val="2800"/>
              <a:buFont typeface="Arial"/>
              <a:buNone/>
            </a:pPr>
            <a:r>
              <a:rPr lang="en-US" sz="2400" b="1" i="0" u="none" strike="noStrike" cap="none" dirty="0">
                <a:solidFill>
                  <a:srgbClr val="0075A2"/>
                </a:solidFill>
                <a:latin typeface="Arial"/>
                <a:ea typeface="Arial"/>
                <a:cs typeface="Arial"/>
                <a:sym typeface="Wingdings" panose="05000000000000000000" pitchFamily="2" charset="2"/>
              </a:rPr>
              <a:t></a:t>
            </a:r>
            <a:r>
              <a:rPr lang="en-US" sz="2400" b="1" i="0" u="none" strike="noStrike" cap="none" dirty="0">
                <a:solidFill>
                  <a:srgbClr val="0075A2"/>
                </a:solidFill>
                <a:latin typeface="Arial"/>
                <a:ea typeface="Arial"/>
                <a:cs typeface="Arial"/>
                <a:sym typeface="Arial"/>
              </a:rPr>
              <a:t> Phương </a:t>
            </a:r>
            <a:r>
              <a:rPr lang="en-US" sz="2400" b="1" i="0" u="none" strike="noStrike" cap="none" dirty="0" err="1">
                <a:solidFill>
                  <a:srgbClr val="0075A2"/>
                </a:solidFill>
                <a:latin typeface="Arial"/>
                <a:ea typeface="Arial"/>
                <a:cs typeface="Arial"/>
                <a:sym typeface="Arial"/>
              </a:rPr>
              <a:t>pháp</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lập</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trình</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hướng</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đối</a:t>
            </a:r>
            <a:r>
              <a:rPr lang="en-US" sz="2400" b="1" i="0" u="none" strike="noStrike" cap="none" dirty="0">
                <a:solidFill>
                  <a:srgbClr val="004E6C"/>
                </a:solidFill>
                <a:latin typeface="Arial"/>
                <a:ea typeface="Arial"/>
                <a:cs typeface="Arial"/>
                <a:sym typeface="Arial"/>
              </a:rPr>
              <a:t> </a:t>
            </a:r>
            <a:r>
              <a:rPr lang="en-US" sz="2400" b="1" i="0" u="none" strike="noStrike" cap="none" dirty="0" err="1">
                <a:solidFill>
                  <a:srgbClr val="004E6C"/>
                </a:solidFill>
                <a:latin typeface="Arial"/>
                <a:ea typeface="Arial"/>
                <a:cs typeface="Arial"/>
                <a:sym typeface="Arial"/>
              </a:rPr>
              <a:t>tượng</a:t>
            </a:r>
            <a:r>
              <a:rPr lang="en-US" sz="2400" b="1" i="0" u="none" strike="noStrike" cap="none" dirty="0">
                <a:solidFill>
                  <a:srgbClr val="004E6C"/>
                </a:solidFill>
                <a:latin typeface="Arial"/>
                <a:ea typeface="Arial"/>
                <a:cs typeface="Arial"/>
                <a:sym typeface="Arial"/>
              </a:rPr>
              <a:t> (object-oriented programming)</a:t>
            </a:r>
            <a:endParaRPr sz="2400" b="1" i="0" u="none" strike="noStrike" cap="none" dirty="0">
              <a:solidFill>
                <a:srgbClr val="004E6C"/>
              </a:solidFill>
              <a:latin typeface="Arial"/>
              <a:ea typeface="Arial"/>
              <a:cs typeface="Arial"/>
              <a:sym typeface="Arial"/>
            </a:endParaRPr>
          </a:p>
        </p:txBody>
      </p:sp>
      <p:sp>
        <p:nvSpPr>
          <p:cNvPr id="565" name="Google Shape;565;p19"/>
          <p:cNvSpPr/>
          <p:nvPr/>
        </p:nvSpPr>
        <p:spPr>
          <a:xfrm>
            <a:off x="5029200" y="6114812"/>
            <a:ext cx="1828800" cy="590788"/>
          </a:xfrm>
          <a:prstGeom prst="flowChartProcess">
            <a:avLst/>
          </a:prstGeom>
          <a:gradFill>
            <a:gsLst>
              <a:gs pos="0">
                <a:srgbClr val="FDFDFF"/>
              </a:gs>
              <a:gs pos="55000">
                <a:srgbClr val="EAEFFF"/>
              </a:gs>
              <a:gs pos="100000">
                <a:srgbClr val="A6C4FF"/>
              </a:gs>
            </a:gsLst>
            <a:path path="circle">
              <a:fillToRect r="100000" b="100000"/>
            </a:path>
            <a:tileRect l="-100000" t="-100000"/>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Constructor</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1"/>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584" name="Google Shape;584;p2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585" name="Google Shape;585;p21"/>
          <p:cNvGrpSpPr/>
          <p:nvPr/>
        </p:nvGrpSpPr>
        <p:grpSpPr>
          <a:xfrm>
            <a:off x="455118" y="1237488"/>
            <a:ext cx="5255048" cy="451694"/>
            <a:chOff x="253387" y="711409"/>
            <a:chExt cx="5255048" cy="451694"/>
          </a:xfrm>
        </p:grpSpPr>
        <p:sp>
          <p:nvSpPr>
            <p:cNvPr id="586" name="Google Shape;586;p2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87" name="Google Shape;587;p2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88" name="Google Shape;588;p2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Biến</a:t>
              </a:r>
              <a:endParaRPr sz="2400" b="1" i="0" u="none" strike="noStrike" cap="none">
                <a:solidFill>
                  <a:srgbClr val="0075A2"/>
                </a:solidFill>
                <a:latin typeface="Arial"/>
                <a:ea typeface="Arial"/>
                <a:cs typeface="Arial"/>
                <a:sym typeface="Arial"/>
              </a:endParaRPr>
            </a:p>
          </p:txBody>
        </p:sp>
      </p:grpSp>
      <p:sp>
        <p:nvSpPr>
          <p:cNvPr id="589" name="Google Shape;589;p21"/>
          <p:cNvSpPr/>
          <p:nvPr/>
        </p:nvSpPr>
        <p:spPr>
          <a:xfrm>
            <a:off x="821124" y="1918627"/>
            <a:ext cx="11370876"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400" dirty="0">
                <a:solidFill>
                  <a:schemeClr val="dk1"/>
                </a:solidFill>
                <a:latin typeface="+mj-lt"/>
                <a:ea typeface="Georgia"/>
                <a:cs typeface="Georgia"/>
                <a:sym typeface="Georgia"/>
              </a:rPr>
              <a:t>Một khu vực bộ nhớ được dành riêng để lưu trữ các giá trị. </a:t>
            </a:r>
            <a:endParaRPr lang="vi-VN" sz="2400" dirty="0">
              <a:latin typeface="+mj-lt"/>
            </a:endParaRPr>
          </a:p>
          <a:p>
            <a:pPr marL="0" marR="0" lvl="0" indent="0" algn="l" rtl="0">
              <a:spcBef>
                <a:spcPts val="0"/>
              </a:spcBef>
              <a:spcAft>
                <a:spcPts val="0"/>
              </a:spcAft>
              <a:buNone/>
            </a:pPr>
            <a:r>
              <a:rPr lang="vi-VN" sz="2400" dirty="0">
                <a:solidFill>
                  <a:schemeClr val="dk1"/>
                </a:solidFill>
                <a:latin typeface="+mj-lt"/>
                <a:ea typeface="Georgia"/>
                <a:cs typeface="Georgia"/>
                <a:sym typeface="Georgia"/>
              </a:rPr>
              <a:t>Nói cách khác, biến cung cấp dữ liệu cho quá trình xử lý của máy tính</a:t>
            </a:r>
            <a:endParaRPr lang="vi-VN" sz="2400" dirty="0">
              <a:latin typeface="+mj-lt"/>
            </a:endParaRPr>
          </a:p>
          <a:p>
            <a:pPr marL="0" marR="0" lvl="0" indent="0" algn="l" rtl="0">
              <a:spcBef>
                <a:spcPts val="0"/>
              </a:spcBef>
              <a:spcAft>
                <a:spcPts val="0"/>
              </a:spcAft>
              <a:buNone/>
            </a:pPr>
            <a:endParaRPr lang="en-US" sz="2400" dirty="0">
              <a:solidFill>
                <a:schemeClr val="dk1"/>
              </a:solidFill>
              <a:latin typeface="+mj-lt"/>
              <a:sym typeface="Times"/>
            </a:endParaRPr>
          </a:p>
          <a:p>
            <a:pPr marL="0" marR="0" lvl="0" indent="0" algn="l" rtl="0">
              <a:spcBef>
                <a:spcPts val="0"/>
              </a:spcBef>
              <a:spcAft>
                <a:spcPts val="0"/>
              </a:spcAft>
              <a:buNone/>
            </a:pPr>
            <a:r>
              <a:rPr lang="en-US" sz="2400" dirty="0" err="1">
                <a:solidFill>
                  <a:schemeClr val="dk1"/>
                </a:solidFill>
                <a:latin typeface="Times New Roman" panose="02020603050405020304" pitchFamily="18" charset="0"/>
                <a:cs typeface="Times New Roman" panose="02020603050405020304" pitchFamily="18" charset="0"/>
                <a:sym typeface="Times"/>
              </a:rPr>
              <a:t>Chương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trình</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máy</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tính</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sử</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dụng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biến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để</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lưu</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trữ</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thông</a:t>
            </a:r>
            <a:r>
              <a:rPr lang="en-US" sz="2400" dirty="0">
                <a:solidFill>
                  <a:schemeClr val="dk1"/>
                </a:solidFill>
                <a:latin typeface="Times New Roman" panose="02020603050405020304" pitchFamily="18" charset="0"/>
                <a:cs typeface="Times New Roman" panose="02020603050405020304" pitchFamily="18" charset="0"/>
                <a:sym typeface="Times"/>
              </a:rPr>
              <a:t> tin.</a:t>
            </a:r>
            <a:endParaRPr sz="2400" dirty="0">
              <a:solidFill>
                <a:schemeClr val="dk1"/>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dirty="0" err="1">
                <a:solidFill>
                  <a:schemeClr val="dk1"/>
                </a:solidFill>
                <a:latin typeface="Times New Roman" panose="02020603050405020304" pitchFamily="18" charset="0"/>
                <a:cs typeface="Times New Roman" panose="02020603050405020304" pitchFamily="18" charset="0"/>
                <a:sym typeface="Times"/>
              </a:rPr>
              <a:t>Biến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có</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thể</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lưu</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điểm</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của</a:t>
            </a:r>
            <a:r>
              <a:rPr lang="en-US" sz="2400" dirty="0">
                <a:solidFill>
                  <a:schemeClr val="dk1"/>
                </a:solidFill>
                <a:latin typeface="Times New Roman" panose="02020603050405020304" pitchFamily="18" charset="0"/>
                <a:cs typeface="Times New Roman" panose="02020603050405020304" pitchFamily="18" charset="0"/>
                <a:sym typeface="Times"/>
              </a:rPr>
              <a:t> game, </a:t>
            </a:r>
            <a:r>
              <a:rPr lang="en-US" sz="2400" dirty="0" err="1">
                <a:solidFill>
                  <a:schemeClr val="dk1"/>
                </a:solidFill>
                <a:latin typeface="Times New Roman" panose="02020603050405020304" pitchFamily="18" charset="0"/>
                <a:cs typeface="Times New Roman" panose="02020603050405020304" pitchFamily="18" charset="0"/>
                <a:sym typeface="Times"/>
              </a:rPr>
              <a:t>số</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lượt</a:t>
            </a:r>
            <a:r>
              <a:rPr lang="en-US" sz="2400" dirty="0">
                <a:solidFill>
                  <a:schemeClr val="dk1"/>
                </a:solidFill>
                <a:latin typeface="Times New Roman" panose="02020603050405020304" pitchFamily="18" charset="0"/>
                <a:cs typeface="Times New Roman" panose="02020603050405020304" pitchFamily="18" charset="0"/>
                <a:sym typeface="Times"/>
              </a:rPr>
              <a:t> react </a:t>
            </a:r>
            <a:r>
              <a:rPr lang="en-US" sz="2400" dirty="0" err="1">
                <a:solidFill>
                  <a:schemeClr val="dk1"/>
                </a:solidFill>
                <a:latin typeface="Times New Roman" panose="02020603050405020304" pitchFamily="18" charset="0"/>
                <a:cs typeface="Times New Roman" panose="02020603050405020304" pitchFamily="18" charset="0"/>
                <a:sym typeface="Times"/>
              </a:rPr>
              <a:t>của</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bài</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viết</a:t>
            </a:r>
            <a:r>
              <a:rPr lang="en-US" sz="2400" dirty="0">
                <a:solidFill>
                  <a:schemeClr val="dk1"/>
                </a:solidFill>
                <a:latin typeface="Times New Roman" panose="02020603050405020304" pitchFamily="18" charset="0"/>
                <a:cs typeface="Times New Roman" panose="02020603050405020304" pitchFamily="18" charset="0"/>
                <a:sym typeface="Times"/>
              </a:rPr>
              <a:t> hay </a:t>
            </a:r>
            <a:r>
              <a:rPr lang="en-US" sz="2400" dirty="0" err="1">
                <a:solidFill>
                  <a:schemeClr val="dk1"/>
                </a:solidFill>
                <a:latin typeface="Times New Roman" panose="02020603050405020304" pitchFamily="18" charset="0"/>
                <a:cs typeface="Times New Roman" panose="02020603050405020304" pitchFamily="18" charset="0"/>
                <a:sym typeface="Times"/>
              </a:rPr>
              <a:t>giá</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của</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một</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đơn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hàng</a:t>
            </a:r>
            <a:r>
              <a:rPr lang="en-US" sz="2400" dirty="0">
                <a:solidFill>
                  <a:schemeClr val="dk1"/>
                </a:solidFill>
                <a:latin typeface="Times New Roman" panose="02020603050405020304" pitchFamily="18" charset="0"/>
                <a:cs typeface="Times New Roman" panose="02020603050405020304" pitchFamily="18" charset="0"/>
                <a:sym typeface="Times"/>
              </a:rPr>
              <a:t> …</a:t>
            </a:r>
            <a:endParaRPr sz="2400" dirty="0">
              <a:solidFill>
                <a:schemeClr val="dk1"/>
              </a:solidFill>
              <a:latin typeface="Times New Roman" panose="02020603050405020304" pitchFamily="18" charset="0"/>
              <a:cs typeface="Times New Roman" panose="02020603050405020304" pitchFamily="18" charset="0"/>
              <a:sym typeface="Times"/>
            </a:endParaRPr>
          </a:p>
        </p:txBody>
      </p:sp>
      <p:sp>
        <p:nvSpPr>
          <p:cNvPr id="590" name="Google Shape;590;p21"/>
          <p:cNvSpPr/>
          <p:nvPr/>
        </p:nvSpPr>
        <p:spPr>
          <a:xfrm>
            <a:off x="821124" y="4318002"/>
            <a:ext cx="10898498" cy="1692771"/>
          </a:xfrm>
          <a:prstGeom prst="rect">
            <a:avLst/>
          </a:prstGeom>
          <a:blipFill rotWithShape="1">
            <a:blip r:embed="rId3">
              <a:alphaModFix/>
            </a:blip>
            <a:stretch>
              <a:fillRect l="-1004" t="-36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mj-lt"/>
                <a:ea typeface="Georgia"/>
                <a:cs typeface="Georgia"/>
                <a:sym typeface="Georgia"/>
              </a:rPr>
              <a:t> </a:t>
            </a:r>
            <a:endParaRPr dirty="0">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1"/>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584" name="Google Shape;584;p2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585" name="Google Shape;585;p21"/>
          <p:cNvGrpSpPr/>
          <p:nvPr/>
        </p:nvGrpSpPr>
        <p:grpSpPr>
          <a:xfrm>
            <a:off x="455118" y="1237488"/>
            <a:ext cx="5255048" cy="451694"/>
            <a:chOff x="253387" y="711409"/>
            <a:chExt cx="5255048" cy="451694"/>
          </a:xfrm>
        </p:grpSpPr>
        <p:sp>
          <p:nvSpPr>
            <p:cNvPr id="586" name="Google Shape;586;p2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87" name="Google Shape;587;p2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588" name="Google Shape;588;p2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smtClean="0">
                  <a:solidFill>
                    <a:srgbClr val="0075A2"/>
                  </a:solidFill>
                  <a:latin typeface="Arial"/>
                  <a:ea typeface="Arial"/>
                  <a:cs typeface="Arial"/>
                  <a:sym typeface="Arial"/>
                </a:rPr>
                <a:t>Biến – giá trị</a:t>
              </a:r>
              <a:endParaRPr sz="2400" b="1" i="0" u="none" strike="noStrike" cap="none">
                <a:solidFill>
                  <a:srgbClr val="0075A2"/>
                </a:solidFill>
                <a:latin typeface="Arial"/>
                <a:ea typeface="Arial"/>
                <a:cs typeface="Arial"/>
                <a:sym typeface="Arial"/>
              </a:endParaRPr>
            </a:p>
          </p:txBody>
        </p:sp>
      </p:grpSp>
      <p:pic>
        <p:nvPicPr>
          <p:cNvPr id="10" name="Picture 2" descr="Giấy nháp thi a4 (2500 tờ) | Shopee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424" y="2472518"/>
            <a:ext cx="3765736" cy="3765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p:cNvGraphicFramePr>
            <a:graphicFrameLocks noChangeAspect="1"/>
          </p:cNvGraphicFramePr>
          <p:nvPr>
            <p:extLst>
              <p:ext uri="{D42A27DB-BD31-4B8C-83A1-F6EECF244321}">
                <p14:modId xmlns:p14="http://schemas.microsoft.com/office/powerpoint/2010/main" val="2024964258"/>
              </p:ext>
            </p:extLst>
          </p:nvPr>
        </p:nvGraphicFramePr>
        <p:xfrm>
          <a:off x="5952998" y="2472518"/>
          <a:ext cx="5592826" cy="3668989"/>
        </p:xfrm>
        <a:graphic>
          <a:graphicData uri="http://schemas.openxmlformats.org/presentationml/2006/ole">
            <mc:AlternateContent xmlns:mc="http://schemas.openxmlformats.org/markup-compatibility/2006">
              <mc:Choice xmlns:v="urn:schemas-microsoft-com:vml" Requires="v">
                <p:oleObj spid="_x0000_s1027" name="Bitmap Image" r:id="rId5" imgW="5962680" imgH="3911760" progId="Paint.Picture">
                  <p:embed/>
                </p:oleObj>
              </mc:Choice>
              <mc:Fallback>
                <p:oleObj name="Bitmap Image" r:id="rId5" imgW="5962680" imgH="3911760" progId="Paint.Picture">
                  <p:embed/>
                  <p:pic>
                    <p:nvPicPr>
                      <p:cNvPr id="5" name="Object 4"/>
                      <p:cNvPicPr/>
                      <p:nvPr/>
                    </p:nvPicPr>
                    <p:blipFill>
                      <a:blip r:embed="rId6"/>
                      <a:stretch>
                        <a:fillRect/>
                      </a:stretch>
                    </p:blipFill>
                    <p:spPr>
                      <a:xfrm>
                        <a:off x="5952998" y="2472518"/>
                        <a:ext cx="5592826" cy="3668989"/>
                      </a:xfrm>
                      <a:prstGeom prst="rect">
                        <a:avLst/>
                      </a:prstGeom>
                    </p:spPr>
                  </p:pic>
                </p:oleObj>
              </mc:Fallback>
            </mc:AlternateContent>
          </a:graphicData>
        </a:graphic>
      </p:graphicFrame>
    </p:spTree>
    <p:extLst>
      <p:ext uri="{BB962C8B-B14F-4D97-AF65-F5344CB8AC3E}">
        <p14:creationId xmlns:p14="http://schemas.microsoft.com/office/powerpoint/2010/main" val="1662006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09" name="Google Shape;609;p2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610" name="Google Shape;610;p23"/>
          <p:cNvGrpSpPr/>
          <p:nvPr/>
        </p:nvGrpSpPr>
        <p:grpSpPr>
          <a:xfrm>
            <a:off x="554890" y="1036842"/>
            <a:ext cx="5255048" cy="451694"/>
            <a:chOff x="253387" y="711409"/>
            <a:chExt cx="5255048" cy="451694"/>
          </a:xfrm>
        </p:grpSpPr>
        <p:sp>
          <p:nvSpPr>
            <p:cNvPr id="611" name="Google Shape;611;p2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2" name="Google Shape;612;p2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3" name="Google Shape;613;p2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Kiểu dữ liệu</a:t>
              </a:r>
              <a:endParaRPr/>
            </a:p>
          </p:txBody>
        </p:sp>
      </p:grpSp>
      <p:sp>
        <p:nvSpPr>
          <p:cNvPr id="614" name="Google Shape;614;p23"/>
          <p:cNvSpPr/>
          <p:nvPr/>
        </p:nvSpPr>
        <p:spPr>
          <a:xfrm>
            <a:off x="719524" y="1471317"/>
            <a:ext cx="1050569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Biến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không</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chỉ</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số</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mà</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còn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có</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thể</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văn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bản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hay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các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giá</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trị</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đặc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biệt</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khác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như</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“true”, “false”...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Trong</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lập</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trình</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kiểu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dữ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liệu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là</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một</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khái</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niệm</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quan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trọng</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Python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có</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các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kiểu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dữ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liệu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được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mặc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định</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tích</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hợp</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sẵn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như</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sau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a:t>
            </a:r>
            <a:endParaRPr dirty="0">
              <a:latin typeface="Times New Roman" panose="02020603050405020304" pitchFamily="18" charset="0"/>
              <a:cs typeface="Times New Roman" panose="02020603050405020304" pitchFamily="18" charset="0"/>
            </a:endParaRPr>
          </a:p>
        </p:txBody>
      </p:sp>
      <p:graphicFrame>
        <p:nvGraphicFramePr>
          <p:cNvPr id="615" name="Google Shape;615;p23"/>
          <p:cNvGraphicFramePr/>
          <p:nvPr>
            <p:extLst>
              <p:ext uri="{D42A27DB-BD31-4B8C-83A1-F6EECF244321}">
                <p14:modId xmlns:p14="http://schemas.microsoft.com/office/powerpoint/2010/main" val="821610412"/>
              </p:ext>
            </p:extLst>
          </p:nvPr>
        </p:nvGraphicFramePr>
        <p:xfrm>
          <a:off x="719524" y="2712790"/>
          <a:ext cx="10917838" cy="4160450"/>
        </p:xfrm>
        <a:graphic>
          <a:graphicData uri="http://schemas.openxmlformats.org/drawingml/2006/table">
            <a:tbl>
              <a:tblPr firstRow="1" firstCol="1" bandRow="1">
                <a:noFill/>
                <a:tableStyleId>{FB786539-2D4C-4D85-9D78-D800F7B9846D}</a:tableStyleId>
              </a:tblPr>
              <a:tblGrid>
                <a:gridCol w="2181331">
                  <a:extLst>
                    <a:ext uri="{9D8B030D-6E8A-4147-A177-3AD203B41FA5}">
                      <a16:colId xmlns:a16="http://schemas.microsoft.com/office/drawing/2014/main" val="20000"/>
                    </a:ext>
                  </a:extLst>
                </a:gridCol>
                <a:gridCol w="3263462">
                  <a:extLst>
                    <a:ext uri="{9D8B030D-6E8A-4147-A177-3AD203B41FA5}">
                      <a16:colId xmlns:a16="http://schemas.microsoft.com/office/drawing/2014/main" val="20001"/>
                    </a:ext>
                  </a:extLst>
                </a:gridCol>
                <a:gridCol w="5473045">
                  <a:extLst>
                    <a:ext uri="{9D8B030D-6E8A-4147-A177-3AD203B41FA5}">
                      <a16:colId xmlns:a16="http://schemas.microsoft.com/office/drawing/2014/main" val="20002"/>
                    </a:ext>
                  </a:extLst>
                </a:gridCol>
              </a:tblGrid>
              <a:tr h="569313">
                <a:tc>
                  <a:txBody>
                    <a:bodyPr/>
                    <a:lstStyle/>
                    <a:p>
                      <a:pPr marL="0" marR="0" lvl="0" indent="0" algn="just" rtl="0">
                        <a:lnSpc>
                          <a:spcPct val="150000"/>
                        </a:lnSpc>
                        <a:spcBef>
                          <a:spcPts val="0"/>
                        </a:spcBef>
                        <a:spcAft>
                          <a:spcPts val="0"/>
                        </a:spcAft>
                        <a:buNone/>
                      </a:pPr>
                      <a:r>
                        <a:rPr lang="en-US" sz="2000" u="none" strike="noStrike" cap="none" dirty="0" err="1">
                          <a:solidFill>
                            <a:schemeClr val="dk1"/>
                          </a:solidFill>
                          <a:latin typeface="Times New Roman" panose="02020603050405020304" pitchFamily="18" charset="0"/>
                          <a:cs typeface="Times New Roman" panose="02020603050405020304" pitchFamily="18" charset="0"/>
                        </a:rPr>
                        <a:t>Kiểu</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ký</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tự</a:t>
                      </a:r>
                      <a:endParaRPr sz="2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smtClean="0">
                          <a:solidFill>
                            <a:schemeClr val="dk1"/>
                          </a:solidFill>
                          <a:latin typeface="Times New Roman" panose="02020603050405020304" pitchFamily="18" charset="0"/>
                          <a:cs typeface="Times New Roman" panose="02020603050405020304" pitchFamily="18" charset="0"/>
                        </a:rPr>
                        <a:t>string</a:t>
                      </a:r>
                      <a:endParaRPr sz="18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“K21-FIS”, “2021”, ‘Kieu du lieu’</a:t>
                      </a:r>
                      <a:endParaRPr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0"/>
                  </a:ext>
                </a:extLst>
              </a:tr>
              <a:tr h="569313">
                <a:tc>
                  <a:txBody>
                    <a:bodyPr/>
                    <a:lstStyle/>
                    <a:p>
                      <a:pPr marL="0" marR="0" lvl="0" indent="0" algn="just" rtl="0">
                        <a:lnSpc>
                          <a:spcPct val="150000"/>
                        </a:lnSpc>
                        <a:spcBef>
                          <a:spcPts val="0"/>
                        </a:spcBef>
                        <a:spcAft>
                          <a:spcPts val="0"/>
                        </a:spcAft>
                        <a:buNone/>
                      </a:pPr>
                      <a:r>
                        <a:rPr lang="en-US" sz="2000" u="none" strike="noStrike" cap="none" dirty="0" err="1">
                          <a:solidFill>
                            <a:schemeClr val="dk1"/>
                          </a:solidFill>
                          <a:latin typeface="Times New Roman" panose="02020603050405020304" pitchFamily="18" charset="0"/>
                          <a:cs typeface="Times New Roman" panose="02020603050405020304" pitchFamily="18" charset="0"/>
                        </a:rPr>
                        <a:t>Kiểu</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số</a:t>
                      </a:r>
                      <a:endParaRPr sz="2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dirty="0">
                          <a:solidFill>
                            <a:schemeClr val="dk1"/>
                          </a:solidFill>
                          <a:latin typeface="Times New Roman" panose="02020603050405020304" pitchFamily="18" charset="0"/>
                          <a:cs typeface="Times New Roman" panose="02020603050405020304" pitchFamily="18" charset="0"/>
                        </a:rPr>
                        <a:t>int, float, complex</a:t>
                      </a:r>
                      <a:endParaRPr sz="18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20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0, 21.5, 2021, 2-3j</a:t>
                      </a:r>
                      <a:endParaRPr sz="20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1"/>
                  </a:ext>
                </a:extLst>
              </a:tr>
              <a:tr h="569313">
                <a:tc>
                  <a:txBody>
                    <a:bodyPr/>
                    <a:lstStyle/>
                    <a:p>
                      <a:pPr marL="0" marR="0" lvl="0" indent="0" algn="just" rtl="0">
                        <a:lnSpc>
                          <a:spcPct val="150000"/>
                        </a:lnSpc>
                        <a:spcBef>
                          <a:spcPts val="0"/>
                        </a:spcBef>
                        <a:spcAft>
                          <a:spcPts val="0"/>
                        </a:spcAft>
                        <a:buNone/>
                      </a:pPr>
                      <a:r>
                        <a:rPr lang="en-US" sz="2000" u="none" strike="noStrike" cap="none">
                          <a:solidFill>
                            <a:schemeClr val="dk1"/>
                          </a:solidFill>
                          <a:latin typeface="Times New Roman" panose="02020603050405020304" pitchFamily="18" charset="0"/>
                          <a:cs typeface="Times New Roman" panose="02020603050405020304" pitchFamily="18" charset="0"/>
                        </a:rPr>
                        <a:t>Kiểu danh sách</a:t>
                      </a:r>
                      <a:endParaRPr sz="2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dirty="0">
                          <a:solidFill>
                            <a:schemeClr val="dk1"/>
                          </a:solidFill>
                          <a:latin typeface="Times New Roman" panose="02020603050405020304" pitchFamily="18" charset="0"/>
                          <a:cs typeface="Times New Roman" panose="02020603050405020304" pitchFamily="18" charset="0"/>
                        </a:rPr>
                        <a:t>list, tuple, range</a:t>
                      </a:r>
                      <a:endParaRPr sz="18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[0, 1, 3, 8], (‘Mon’, ‘Tue’, ‘Wed’ )</a:t>
                      </a:r>
                      <a:endParaRPr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2"/>
                  </a:ext>
                </a:extLst>
              </a:tr>
              <a:tr h="569313">
                <a:tc>
                  <a:txBody>
                    <a:bodyPr/>
                    <a:lstStyle/>
                    <a:p>
                      <a:pPr marL="0" marR="0" lvl="0" indent="0" algn="just" rtl="0">
                        <a:lnSpc>
                          <a:spcPct val="150000"/>
                        </a:lnSpc>
                        <a:spcBef>
                          <a:spcPts val="0"/>
                        </a:spcBef>
                        <a:spcAft>
                          <a:spcPts val="0"/>
                        </a:spcAft>
                        <a:buNone/>
                      </a:pPr>
                      <a:r>
                        <a:rPr lang="en-US" sz="2000" u="none" strike="noStrike" cap="none">
                          <a:solidFill>
                            <a:schemeClr val="dk1"/>
                          </a:solidFill>
                          <a:latin typeface="Times New Roman" panose="02020603050405020304" pitchFamily="18" charset="0"/>
                          <a:cs typeface="Times New Roman" panose="02020603050405020304" pitchFamily="18" charset="0"/>
                        </a:rPr>
                        <a:t>Kiểu ánh xạ</a:t>
                      </a:r>
                      <a:endParaRPr sz="2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a:solidFill>
                            <a:schemeClr val="dk1"/>
                          </a:solidFill>
                          <a:latin typeface="Times New Roman" panose="02020603050405020304" pitchFamily="18" charset="0"/>
                          <a:cs typeface="Times New Roman" panose="02020603050405020304" pitchFamily="18" charset="0"/>
                        </a:rPr>
                        <a:t>dict</a:t>
                      </a:r>
                      <a:endParaRPr sz="18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l" rtl="0">
                        <a:lnSpc>
                          <a:spcPct val="150000"/>
                        </a:lnSpc>
                        <a:spcBef>
                          <a:spcPts val="0"/>
                        </a:spcBef>
                        <a:spcAft>
                          <a:spcPts val="0"/>
                        </a:spcAft>
                        <a:buNone/>
                      </a:pPr>
                      <a:r>
                        <a:rPr lang="en-US"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{“hello”:”xin chào”, “cat”:”mèo”, “dog”:”chó”}</a:t>
                      </a:r>
                      <a:endParaRPr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3"/>
                  </a:ext>
                </a:extLst>
              </a:tr>
              <a:tr h="569313">
                <a:tc>
                  <a:txBody>
                    <a:bodyPr/>
                    <a:lstStyle/>
                    <a:p>
                      <a:pPr marL="0" marR="0" lvl="0" indent="0" algn="just" rtl="0">
                        <a:lnSpc>
                          <a:spcPct val="150000"/>
                        </a:lnSpc>
                        <a:spcBef>
                          <a:spcPts val="0"/>
                        </a:spcBef>
                        <a:spcAft>
                          <a:spcPts val="0"/>
                        </a:spcAft>
                        <a:buNone/>
                      </a:pPr>
                      <a:r>
                        <a:rPr lang="en-US" sz="2000" u="none" strike="noStrike" cap="none" dirty="0" err="1">
                          <a:solidFill>
                            <a:schemeClr val="dk1"/>
                          </a:solidFill>
                          <a:latin typeface="Times New Roman" panose="02020603050405020304" pitchFamily="18" charset="0"/>
                          <a:cs typeface="Times New Roman" panose="02020603050405020304" pitchFamily="18" charset="0"/>
                        </a:rPr>
                        <a:t>Kiểu</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tập</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hợp</a:t>
                      </a:r>
                      <a:endParaRPr sz="2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a:solidFill>
                            <a:schemeClr val="dk1"/>
                          </a:solidFill>
                          <a:latin typeface="Times New Roman" panose="02020603050405020304" pitchFamily="18" charset="0"/>
                          <a:cs typeface="Times New Roman" panose="02020603050405020304" pitchFamily="18" charset="0"/>
                        </a:rPr>
                        <a:t>set, frozenset </a:t>
                      </a:r>
                      <a:endParaRPr sz="18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2000" b="0" i="1"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{"apple", "banana", "cherry"}</a:t>
                      </a:r>
                      <a:endParaRPr>
                        <a:latin typeface="Times New Roman" panose="02020603050405020304" pitchFamily="18" charset="0"/>
                        <a:cs typeface="Times New Roman" panose="02020603050405020304" pitchFamily="18" charset="0"/>
                      </a:endParaRPr>
                    </a:p>
                  </a:txBody>
                  <a:tcPr marL="68575" marR="68575" marT="68575" marB="68575">
                    <a:solidFill>
                      <a:srgbClr val="CAE9BF"/>
                    </a:solidFill>
                  </a:tcPr>
                </a:tc>
                <a:extLst>
                  <a:ext uri="{0D108BD9-81ED-4DB2-BD59-A6C34878D82A}">
                    <a16:rowId xmlns:a16="http://schemas.microsoft.com/office/drawing/2014/main" val="10004"/>
                  </a:ext>
                </a:extLst>
              </a:tr>
              <a:tr h="569313">
                <a:tc>
                  <a:txBody>
                    <a:bodyPr/>
                    <a:lstStyle/>
                    <a:p>
                      <a:pPr marL="0" marR="0" lvl="0" indent="0" algn="just" rtl="0">
                        <a:lnSpc>
                          <a:spcPct val="150000"/>
                        </a:lnSpc>
                        <a:spcBef>
                          <a:spcPts val="0"/>
                        </a:spcBef>
                        <a:spcAft>
                          <a:spcPts val="0"/>
                        </a:spcAft>
                        <a:buNone/>
                      </a:pPr>
                      <a:r>
                        <a:rPr lang="en-US" sz="2000" u="none" strike="noStrike" cap="none" dirty="0" err="1">
                          <a:solidFill>
                            <a:schemeClr val="dk1"/>
                          </a:solidFill>
                          <a:latin typeface="Times New Roman" panose="02020603050405020304" pitchFamily="18" charset="0"/>
                          <a:cs typeface="Times New Roman" panose="02020603050405020304" pitchFamily="18" charset="0"/>
                        </a:rPr>
                        <a:t>Kiểu</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luận</a:t>
                      </a:r>
                      <a:r>
                        <a:rPr lang="en-US" sz="2000" u="none" strike="noStrike" cap="none" dirty="0">
                          <a:solidFill>
                            <a:schemeClr val="dk1"/>
                          </a:solidFill>
                          <a:latin typeface="Times New Roman" panose="02020603050405020304" pitchFamily="18" charset="0"/>
                          <a:cs typeface="Times New Roman" panose="02020603050405020304" pitchFamily="18" charset="0"/>
                        </a:rPr>
                        <a:t> </a:t>
                      </a:r>
                      <a:r>
                        <a:rPr lang="en-US" sz="2000" u="none" strike="noStrike" cap="none" dirty="0" err="1">
                          <a:solidFill>
                            <a:schemeClr val="dk1"/>
                          </a:solidFill>
                          <a:latin typeface="Times New Roman" panose="02020603050405020304" pitchFamily="18" charset="0"/>
                          <a:cs typeface="Times New Roman" panose="02020603050405020304" pitchFamily="18" charset="0"/>
                        </a:rPr>
                        <a:t>lý</a:t>
                      </a:r>
                      <a:endParaRPr sz="20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1800" b="0" i="1" u="none" strike="noStrike" cap="none" dirty="0">
                          <a:solidFill>
                            <a:schemeClr val="dk1"/>
                          </a:solidFill>
                          <a:latin typeface="Times New Roman" panose="02020603050405020304" pitchFamily="18" charset="0"/>
                          <a:cs typeface="Times New Roman" panose="02020603050405020304" pitchFamily="18" charset="0"/>
                        </a:rPr>
                        <a:t>bool</a:t>
                      </a:r>
                      <a:endParaRPr sz="18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r>
                        <a:rPr lang="en-US" sz="20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True, False</a:t>
                      </a:r>
                      <a:endParaRPr sz="20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5"/>
                  </a:ext>
                </a:extLst>
              </a:tr>
              <a:tr h="569313">
                <a:tc>
                  <a:txBody>
                    <a:bodyPr/>
                    <a:lstStyle/>
                    <a:p>
                      <a:pPr marL="0" marR="0" lvl="0" indent="0" algn="just" rtl="0">
                        <a:lnSpc>
                          <a:spcPct val="150000"/>
                        </a:lnSpc>
                        <a:spcBef>
                          <a:spcPts val="0"/>
                        </a:spcBef>
                        <a:spcAft>
                          <a:spcPts val="0"/>
                        </a:spcAft>
                        <a:buNone/>
                      </a:pPr>
                      <a:r>
                        <a:rPr lang="en-US" sz="2000" u="none" strike="noStrike" cap="none">
                          <a:solidFill>
                            <a:schemeClr val="dk1"/>
                          </a:solidFill>
                          <a:latin typeface="Times New Roman" panose="02020603050405020304" pitchFamily="18" charset="0"/>
                          <a:cs typeface="Times New Roman" panose="02020603050405020304" pitchFamily="18" charset="0"/>
                        </a:rPr>
                        <a:t>Kiểu nhị phân</a:t>
                      </a:r>
                      <a:endParaRPr sz="200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l" rtl="0">
                        <a:lnSpc>
                          <a:spcPct val="150000"/>
                        </a:lnSpc>
                        <a:spcBef>
                          <a:spcPts val="0"/>
                        </a:spcBef>
                        <a:spcAft>
                          <a:spcPts val="0"/>
                        </a:spcAft>
                        <a:buNone/>
                      </a:pPr>
                      <a:r>
                        <a:rPr lang="en-US" sz="1800" b="0" i="1" u="none" strike="noStrike" cap="none" dirty="0">
                          <a:solidFill>
                            <a:schemeClr val="dk1"/>
                          </a:solidFill>
                          <a:latin typeface="Times New Roman" panose="02020603050405020304" pitchFamily="18" charset="0"/>
                          <a:cs typeface="Times New Roman" panose="02020603050405020304" pitchFamily="18" charset="0"/>
                        </a:rPr>
                        <a:t>bytes, </a:t>
                      </a:r>
                      <a:r>
                        <a:rPr lang="en-US" sz="1800" b="0" i="1" u="none" strike="noStrike" cap="none" dirty="0" err="1">
                          <a:solidFill>
                            <a:schemeClr val="dk1"/>
                          </a:solidFill>
                          <a:latin typeface="Times New Roman" panose="02020603050405020304" pitchFamily="18" charset="0"/>
                          <a:cs typeface="Times New Roman" panose="02020603050405020304" pitchFamily="18" charset="0"/>
                        </a:rPr>
                        <a:t>bytearray</a:t>
                      </a:r>
                      <a:r>
                        <a:rPr lang="en-US" sz="1800" b="0" i="1" u="none" strike="noStrike" cap="none" dirty="0">
                          <a:solidFill>
                            <a:schemeClr val="dk1"/>
                          </a:solidFill>
                          <a:latin typeface="Times New Roman" panose="02020603050405020304" pitchFamily="18" charset="0"/>
                          <a:cs typeface="Times New Roman" panose="02020603050405020304" pitchFamily="18" charset="0"/>
                        </a:rPr>
                        <a:t>, </a:t>
                      </a:r>
                      <a:r>
                        <a:rPr lang="en-US" sz="1800" b="0" i="1" u="none" strike="noStrike" cap="none" dirty="0" err="1">
                          <a:solidFill>
                            <a:schemeClr val="dk1"/>
                          </a:solidFill>
                          <a:latin typeface="Times New Roman" panose="02020603050405020304" pitchFamily="18" charset="0"/>
                          <a:cs typeface="Times New Roman" panose="02020603050405020304" pitchFamily="18" charset="0"/>
                        </a:rPr>
                        <a:t>memoryview</a:t>
                      </a:r>
                      <a:endParaRPr sz="18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tc>
                  <a:txBody>
                    <a:bodyPr/>
                    <a:lstStyle/>
                    <a:p>
                      <a:pPr marL="0" marR="0" lvl="0" indent="0" algn="just" rtl="0">
                        <a:lnSpc>
                          <a:spcPct val="150000"/>
                        </a:lnSpc>
                        <a:spcBef>
                          <a:spcPts val="0"/>
                        </a:spcBef>
                        <a:spcAft>
                          <a:spcPts val="0"/>
                        </a:spcAft>
                        <a:buNone/>
                      </a:pPr>
                      <a:endParaRPr sz="2000" b="0" i="1"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68575" marB="68575">
                    <a:solidFill>
                      <a:srgbClr val="CAE9B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4"/>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22" name="Google Shape;622;p2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623" name="Google Shape;623;p24"/>
          <p:cNvGrpSpPr/>
          <p:nvPr/>
        </p:nvGrpSpPr>
        <p:grpSpPr>
          <a:xfrm>
            <a:off x="455118" y="1395236"/>
            <a:ext cx="6544432" cy="659892"/>
            <a:chOff x="253387" y="819387"/>
            <a:chExt cx="5387251" cy="451694"/>
          </a:xfrm>
        </p:grpSpPr>
        <p:sp>
          <p:nvSpPr>
            <p:cNvPr id="624" name="Google Shape;624;p24"/>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25" name="Google Shape;625;p24"/>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26" name="Google Shape;626;p24"/>
            <p:cNvSpPr txBox="1"/>
            <p:nvPr/>
          </p:nvSpPr>
          <p:spPr>
            <a:xfrm>
              <a:off x="649996" y="819387"/>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Ví dụ về </a:t>
              </a:r>
              <a:r>
                <a:rPr lang="en-US" sz="2400" b="1" i="0" u="none" strike="noStrike" cap="none" smtClean="0">
                  <a:solidFill>
                    <a:srgbClr val="0075A2"/>
                  </a:solidFill>
                  <a:latin typeface="Arial"/>
                  <a:ea typeface="Arial"/>
                  <a:cs typeface="Arial"/>
                  <a:sym typeface="Arial"/>
                </a:rPr>
                <a:t>Biến – Giá trị - Kiểu dữ liệu</a:t>
              </a:r>
              <a:endParaRPr/>
            </a:p>
          </p:txBody>
        </p:sp>
      </p:grpSp>
      <p:graphicFrame>
        <p:nvGraphicFramePr>
          <p:cNvPr id="627" name="Google Shape;627;p24"/>
          <p:cNvGraphicFramePr/>
          <p:nvPr/>
        </p:nvGraphicFramePr>
        <p:xfrm>
          <a:off x="1745938" y="2502998"/>
          <a:ext cx="8128000" cy="3638735"/>
        </p:xfrm>
        <a:graphic>
          <a:graphicData uri="http://schemas.openxmlformats.org/drawingml/2006/table">
            <a:tbl>
              <a:tblPr firstRow="1" bandRow="1">
                <a:noFill/>
                <a:tableStyleId>{2B48CAAC-2792-48D4-878F-0B959BFBADCB}</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1002200">
                <a:tc>
                  <a:txBody>
                    <a:bodyPr/>
                    <a:lstStyle/>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x = 30</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Kiểu dữ liệu = Integer</a:t>
                      </a:r>
                      <a:endParaRPr/>
                    </a:p>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                        </a:t>
                      </a:r>
                      <a:endParaRPr/>
                    </a:p>
                    <a:p>
                      <a:pPr marL="0" marR="0" lvl="0" indent="0" algn="ctr" rtl="0">
                        <a:spcBef>
                          <a:spcPts val="0"/>
                        </a:spcBef>
                        <a:spcAft>
                          <a:spcPts val="0"/>
                        </a:spcAft>
                        <a:buNone/>
                      </a:pPr>
                      <a:r>
                        <a:rPr lang="en-US" sz="1800" u="none" strike="noStrike" cap="none"/>
                        <a:t>   x</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261275">
                <a:tc>
                  <a:txBody>
                    <a:bodyPr/>
                    <a:lstStyle/>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name = ‘TuDuyLapTrinh’</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Kiểu dữ liệu = string</a:t>
                      </a:r>
                      <a:endParaRPr/>
                    </a:p>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                        </a:t>
                      </a:r>
                      <a:endParaRPr/>
                    </a:p>
                    <a:p>
                      <a:pPr marL="0" marR="0" lvl="0" indent="0" algn="ctr" rtl="0">
                        <a:spcBef>
                          <a:spcPts val="0"/>
                        </a:spcBef>
                        <a:spcAft>
                          <a:spcPts val="0"/>
                        </a:spcAft>
                        <a:buNone/>
                      </a:pPr>
                      <a:r>
                        <a:rPr lang="en-US" sz="1800" u="none" strike="noStrike" cap="none"/>
                        <a:t>   name</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nums = [2, 7.5, 9]</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Kiểu dữ liệu = List</a:t>
                      </a:r>
                      <a:endParaRPr/>
                    </a:p>
                    <a:p>
                      <a:pPr marL="0" marR="0" lvl="0" indent="0" algn="ctr" rtl="0">
                        <a:spcBef>
                          <a:spcPts val="0"/>
                        </a:spcBef>
                        <a:spcAft>
                          <a:spcPts val="0"/>
                        </a:spcAft>
                        <a:buNone/>
                      </a:pPr>
                      <a:endParaRPr sz="1800" u="none" strike="noStrike" cap="none"/>
                    </a:p>
                    <a:p>
                      <a:pPr marL="0" marR="0" lvl="0" indent="0" algn="ctr" rtl="0">
                        <a:spcBef>
                          <a:spcPts val="0"/>
                        </a:spcBef>
                        <a:spcAft>
                          <a:spcPts val="0"/>
                        </a:spcAft>
                        <a:buNone/>
                      </a:pPr>
                      <a:r>
                        <a:rPr lang="en-US" sz="1800" u="none" strike="noStrike" cap="none"/>
                        <a:t>                        </a:t>
                      </a:r>
                      <a:endParaRPr/>
                    </a:p>
                    <a:p>
                      <a:pPr marL="0" marR="0" lvl="0" indent="0" algn="ctr" rtl="0">
                        <a:spcBef>
                          <a:spcPts val="0"/>
                        </a:spcBef>
                        <a:spcAft>
                          <a:spcPts val="0"/>
                        </a:spcAft>
                        <a:buNone/>
                      </a:pPr>
                      <a:r>
                        <a:rPr lang="en-US" sz="1800" u="none" strike="noStrike" cap="none"/>
                        <a:t>   nums</a:t>
                      </a:r>
                      <a:endParaRPr sz="18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8" name="Google Shape;628;p24"/>
          <p:cNvSpPr/>
          <p:nvPr/>
        </p:nvSpPr>
        <p:spPr>
          <a:xfrm>
            <a:off x="7696200" y="2971800"/>
            <a:ext cx="457200" cy="304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eorgia"/>
                <a:ea typeface="Georgia"/>
                <a:cs typeface="Georgia"/>
                <a:sym typeface="Georgia"/>
              </a:rPr>
              <a:t>30</a:t>
            </a:r>
            <a:endParaRPr sz="1800">
              <a:solidFill>
                <a:schemeClr val="dk1"/>
              </a:solidFill>
              <a:latin typeface="Georgia"/>
              <a:ea typeface="Georgia"/>
              <a:cs typeface="Georgia"/>
              <a:sym typeface="Georgia"/>
            </a:endParaRPr>
          </a:p>
        </p:txBody>
      </p:sp>
      <p:sp>
        <p:nvSpPr>
          <p:cNvPr id="629" name="Google Shape;629;p24"/>
          <p:cNvSpPr/>
          <p:nvPr/>
        </p:nvSpPr>
        <p:spPr>
          <a:xfrm>
            <a:off x="7315200" y="5334000"/>
            <a:ext cx="1158240" cy="381000"/>
          </a:xfrm>
          <a:prstGeom prst="rect">
            <a:avLst/>
          </a:prstGeom>
          <a:gradFill>
            <a:gsLst>
              <a:gs pos="0">
                <a:srgbClr val="FEFEFE"/>
              </a:gs>
              <a:gs pos="55000">
                <a:srgbClr val="F6FEEC"/>
              </a:gs>
              <a:gs pos="100000">
                <a:srgbClr val="E4FDAF"/>
              </a:gs>
            </a:gsLst>
            <a:path path="circle">
              <a:fillToRect r="100000" b="100000"/>
            </a:path>
            <a:tileRect l="-100000" t="-100000"/>
          </a:gradFill>
          <a:ln w="9525" cap="flat" cmpd="sng">
            <a:solidFill>
              <a:schemeClr val="accent6"/>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eorgia"/>
                <a:ea typeface="Georgia"/>
                <a:cs typeface="Georgia"/>
                <a:sym typeface="Georgia"/>
              </a:rPr>
              <a:t>2, 7.5, 9</a:t>
            </a:r>
            <a:endParaRPr sz="1800">
              <a:solidFill>
                <a:schemeClr val="dk1"/>
              </a:solidFill>
              <a:latin typeface="Georgia"/>
              <a:ea typeface="Georgia"/>
              <a:cs typeface="Georgia"/>
              <a:sym typeface="Georgia"/>
            </a:endParaRPr>
          </a:p>
        </p:txBody>
      </p:sp>
      <p:sp>
        <p:nvSpPr>
          <p:cNvPr id="630" name="Google Shape;630;p24"/>
          <p:cNvSpPr/>
          <p:nvPr/>
        </p:nvSpPr>
        <p:spPr>
          <a:xfrm>
            <a:off x="6838950" y="4116619"/>
            <a:ext cx="2171700" cy="410251"/>
          </a:xfrm>
          <a:prstGeom prst="rect">
            <a:avLst/>
          </a:prstGeom>
          <a:gradFill>
            <a:gsLst>
              <a:gs pos="0">
                <a:srgbClr val="FEFEFE"/>
              </a:gs>
              <a:gs pos="55000">
                <a:srgbClr val="F6FEEC"/>
              </a:gs>
              <a:gs pos="100000">
                <a:srgbClr val="E4FDAF"/>
              </a:gs>
            </a:gsLst>
            <a:path path="circle">
              <a:fillToRect r="100000" b="100000"/>
            </a:path>
            <a:tileRect l="-100000" t="-100000"/>
          </a:gradFill>
          <a:ln w="9525" cap="flat" cmpd="sng">
            <a:solidFill>
              <a:schemeClr val="accent6"/>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Georgia"/>
                <a:ea typeface="Georgia"/>
                <a:cs typeface="Georgia"/>
                <a:sym typeface="Georgia"/>
              </a:rPr>
              <a:t>“TuDuyLapTrinh”</a:t>
            </a:r>
            <a:endParaRPr sz="1800">
              <a:solidFill>
                <a:schemeClr val="dk1"/>
              </a:solidFill>
              <a:latin typeface="Georgia"/>
              <a:ea typeface="Georgia"/>
              <a:cs typeface="Georgia"/>
              <a:sym typeface="Georg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5"/>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dirty="0"/>
              <a:t>2. </a:t>
            </a:r>
            <a:r>
              <a:rPr lang="en-US" sz="3200" dirty="0" err="1"/>
              <a:t>Tổ</a:t>
            </a:r>
            <a:r>
              <a:rPr lang="en-US" sz="3200" dirty="0"/>
              <a:t> </a:t>
            </a:r>
            <a:r>
              <a:rPr lang="en-US" sz="3200" dirty="0" err="1"/>
              <a:t>chức</a:t>
            </a:r>
            <a:r>
              <a:rPr lang="en-US" sz="3200" dirty="0"/>
              <a:t> </a:t>
            </a:r>
            <a:r>
              <a:rPr lang="en-US" sz="3200" dirty="0" err="1"/>
              <a:t>mã</a:t>
            </a:r>
            <a:r>
              <a:rPr lang="en-US" sz="3200" dirty="0"/>
              <a:t> </a:t>
            </a:r>
            <a:r>
              <a:rPr lang="en-US" sz="3200" dirty="0" err="1"/>
              <a:t>nguồn</a:t>
            </a:r>
            <a:endParaRPr sz="3200" dirty="0"/>
          </a:p>
        </p:txBody>
      </p:sp>
      <p:sp>
        <p:nvSpPr>
          <p:cNvPr id="637" name="Google Shape;637;p25"/>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638" name="Google Shape;638;p25"/>
          <p:cNvGrpSpPr/>
          <p:nvPr/>
        </p:nvGrpSpPr>
        <p:grpSpPr>
          <a:xfrm>
            <a:off x="455118" y="1237488"/>
            <a:ext cx="5255048" cy="451694"/>
            <a:chOff x="253387" y="711409"/>
            <a:chExt cx="5255048" cy="451694"/>
          </a:xfrm>
        </p:grpSpPr>
        <p:sp>
          <p:nvSpPr>
            <p:cNvPr id="639" name="Google Shape;639;p25"/>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40" name="Google Shape;640;p25"/>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41" name="Google Shape;641;p25"/>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Ví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dụ</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về</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Biến</a:t>
              </a:r>
              <a:endParaRPr dirty="0"/>
            </a:p>
          </p:txBody>
        </p:sp>
      </p:grpSp>
      <p:pic>
        <p:nvPicPr>
          <p:cNvPr id="642" name="Google Shape;642;p25"/>
          <p:cNvPicPr preferRelativeResize="0"/>
          <p:nvPr/>
        </p:nvPicPr>
        <p:blipFill rotWithShape="1">
          <a:blip r:embed="rId3">
            <a:alphaModFix/>
          </a:blip>
          <a:srcRect/>
          <a:stretch/>
        </p:blipFill>
        <p:spPr>
          <a:xfrm>
            <a:off x="7086600" y="685800"/>
            <a:ext cx="3992253" cy="5955791"/>
          </a:xfrm>
          <a:prstGeom prst="rect">
            <a:avLst/>
          </a:prstGeom>
          <a:noFill/>
          <a:ln>
            <a:noFill/>
          </a:ln>
        </p:spPr>
      </p:pic>
      <p:sp>
        <p:nvSpPr>
          <p:cNvPr id="643" name="Google Shape;643;p25"/>
          <p:cNvSpPr txBox="1"/>
          <p:nvPr/>
        </p:nvSpPr>
        <p:spPr>
          <a:xfrm>
            <a:off x="587321" y="2274838"/>
            <a:ext cx="6522940" cy="3416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Bạn</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sẽ</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các</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giá</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trị</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sau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bằng</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kiểu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dữ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liệu</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nào</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a:t>
            </a:r>
            <a:endParaRPr sz="2400"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Times"/>
              <a:buAutoNum type="arabicPeriod"/>
            </a:pPr>
            <a:r>
              <a:rPr lang="en-US" sz="2400" dirty="0">
                <a:solidFill>
                  <a:schemeClr val="dk1"/>
                </a:solidFill>
                <a:latin typeface="Times New Roman" panose="02020603050405020304" pitchFamily="18" charset="0"/>
                <a:ea typeface="Times"/>
                <a:cs typeface="Times New Roman" panose="02020603050405020304" pitchFamily="18" charset="0"/>
                <a:sym typeface="Times"/>
              </a:rPr>
              <a:t>Nội dung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chữ</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của</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bài</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viết</a:t>
            </a:r>
            <a:endParaRPr sz="2400" dirty="0">
              <a:solidFill>
                <a:schemeClr val="dk1"/>
              </a:solidFill>
              <a:latin typeface="Times New Roman" panose="02020603050405020304" pitchFamily="18" charset="0"/>
              <a:ea typeface="Times"/>
              <a:cs typeface="Times New Roman" panose="02020603050405020304" pitchFamily="18" charset="0"/>
              <a:sym typeface="Times"/>
            </a:endParaRPr>
          </a:p>
          <a:p>
            <a:pPr marL="342900" marR="0" lvl="0" indent="-342900" algn="l" rtl="0">
              <a:lnSpc>
                <a:spcPct val="150000"/>
              </a:lnSpc>
              <a:spcBef>
                <a:spcPts val="0"/>
              </a:spcBef>
              <a:spcAft>
                <a:spcPts val="0"/>
              </a:spcAft>
              <a:buClr>
                <a:schemeClr val="dk1"/>
              </a:buClr>
              <a:buSzPts val="2400"/>
              <a:buFont typeface="Times"/>
              <a:buAutoNum type="arabicPeriod"/>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Số</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lượt</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react</a:t>
            </a:r>
            <a:endParaRPr sz="2400"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Times"/>
              <a:buAutoNum type="arabicPeriod"/>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Số</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lượt</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comment</a:t>
            </a:r>
            <a:endParaRPr sz="2400"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Times"/>
              <a:buAutoNum type="arabicPeriod"/>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Số</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lượt</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share</a:t>
            </a:r>
            <a:endParaRPr sz="2400"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Times"/>
              <a:buAutoNum type="arabicPeriod"/>
            </a:pP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Danh</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sách</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những</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người</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đã</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react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bài</a:t>
            </a:r>
            <a:r>
              <a:rPr lang="en-US" sz="24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400" dirty="0" err="1">
                <a:solidFill>
                  <a:schemeClr val="dk1"/>
                </a:solidFill>
                <a:latin typeface="Times New Roman" panose="02020603050405020304" pitchFamily="18" charset="0"/>
                <a:ea typeface="Times"/>
                <a:cs typeface="Times New Roman" panose="02020603050405020304" pitchFamily="18" charset="0"/>
                <a:sym typeface="Times"/>
              </a:rPr>
              <a:t>viết</a:t>
            </a:r>
            <a:endParaRPr sz="2400" dirty="0">
              <a:solidFill>
                <a:schemeClr val="dk1"/>
              </a:solidFill>
              <a:latin typeface="Times New Roman" panose="02020603050405020304" pitchFamily="18" charset="0"/>
              <a:ea typeface="Times"/>
              <a:cs typeface="Times New Roman" panose="02020603050405020304" pitchFamily="18" charset="0"/>
              <a:sym typeface="Times"/>
            </a:endParaRPr>
          </a:p>
        </p:txBody>
      </p:sp>
      <p:cxnSp>
        <p:nvCxnSpPr>
          <p:cNvPr id="644" name="Google Shape;644;p25"/>
          <p:cNvCxnSpPr/>
          <p:nvPr/>
        </p:nvCxnSpPr>
        <p:spPr>
          <a:xfrm>
            <a:off x="7110261" y="1143000"/>
            <a:ext cx="0" cy="1097280"/>
          </a:xfrm>
          <a:prstGeom prst="straightConnector1">
            <a:avLst/>
          </a:prstGeom>
          <a:noFill/>
          <a:ln w="57150" cap="flat" cmpd="sng">
            <a:solidFill>
              <a:srgbClr val="FF0000"/>
            </a:solidFill>
            <a:prstDash val="solid"/>
            <a:round/>
            <a:headEnd type="none" w="sm" len="sm"/>
            <a:tailEnd type="none" w="sm" len="sm"/>
          </a:ln>
        </p:spPr>
      </p:cxnSp>
      <p:cxnSp>
        <p:nvCxnSpPr>
          <p:cNvPr id="645" name="Google Shape;645;p25"/>
          <p:cNvCxnSpPr/>
          <p:nvPr/>
        </p:nvCxnSpPr>
        <p:spPr>
          <a:xfrm>
            <a:off x="7110261" y="6324600"/>
            <a:ext cx="0" cy="316991"/>
          </a:xfrm>
          <a:prstGeom prst="straightConnector1">
            <a:avLst/>
          </a:prstGeom>
          <a:noFill/>
          <a:ln w="57150" cap="flat" cmpd="sng">
            <a:solidFill>
              <a:srgbClr val="FF0000"/>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09" name="Google Shape;609;p2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610" name="Google Shape;610;p23"/>
          <p:cNvGrpSpPr/>
          <p:nvPr/>
        </p:nvGrpSpPr>
        <p:grpSpPr>
          <a:xfrm>
            <a:off x="455118" y="1237488"/>
            <a:ext cx="5255048" cy="451694"/>
            <a:chOff x="253387" y="711409"/>
            <a:chExt cx="5255048" cy="451694"/>
          </a:xfrm>
        </p:grpSpPr>
        <p:sp>
          <p:nvSpPr>
            <p:cNvPr id="611" name="Google Shape;611;p2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2" name="Google Shape;612;p2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3" name="Google Shape;613;p2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lvl="0">
                <a:buClr>
                  <a:srgbClr val="4E6F9B"/>
                </a:buClr>
                <a:buSzPts val="2800"/>
              </a:pPr>
              <a:r>
                <a:rPr lang="en-US" sz="2400" b="1">
                  <a:solidFill>
                    <a:srgbClr val="0075A2"/>
                  </a:solidFill>
                </a:rPr>
                <a:t>Toán tử số học</a:t>
              </a:r>
              <a:endParaRPr lang="en-US" sz="2400" b="1" dirty="0" err="1">
                <a:solidFill>
                  <a:srgbClr val="0075A2"/>
                </a:solidFill>
              </a:endParaRPr>
            </a:p>
          </p:txBody>
        </p:sp>
      </p:grpSp>
      <p:graphicFrame>
        <p:nvGraphicFramePr>
          <p:cNvPr id="2" name="Table 2">
            <a:extLst>
              <a:ext uri="{FF2B5EF4-FFF2-40B4-BE49-F238E27FC236}">
                <a16:creationId xmlns:a16="http://schemas.microsoft.com/office/drawing/2014/main" id="{D122AC0F-953A-44E8-BA60-DA777E4FFE62}"/>
              </a:ext>
            </a:extLst>
          </p:cNvPr>
          <p:cNvGraphicFramePr>
            <a:graphicFrameLocks noGrp="1"/>
          </p:cNvGraphicFramePr>
          <p:nvPr>
            <p:extLst>
              <p:ext uri="{D42A27DB-BD31-4B8C-83A1-F6EECF244321}">
                <p14:modId xmlns:p14="http://schemas.microsoft.com/office/powerpoint/2010/main" val="2946421905"/>
              </p:ext>
            </p:extLst>
          </p:nvPr>
        </p:nvGraphicFramePr>
        <p:xfrm>
          <a:off x="941206" y="2450787"/>
          <a:ext cx="10234794" cy="3914920"/>
        </p:xfrm>
        <a:graphic>
          <a:graphicData uri="http://schemas.openxmlformats.org/drawingml/2006/table">
            <a:tbl>
              <a:tblPr firstRow="1" bandRow="1">
                <a:tableStyleId>{FB786539-2D4C-4D85-9D78-D800F7B9846D}</a:tableStyleId>
              </a:tblPr>
              <a:tblGrid>
                <a:gridCol w="3411598">
                  <a:extLst>
                    <a:ext uri="{9D8B030D-6E8A-4147-A177-3AD203B41FA5}">
                      <a16:colId xmlns:a16="http://schemas.microsoft.com/office/drawing/2014/main" val="3943361378"/>
                    </a:ext>
                  </a:extLst>
                </a:gridCol>
                <a:gridCol w="3411598">
                  <a:extLst>
                    <a:ext uri="{9D8B030D-6E8A-4147-A177-3AD203B41FA5}">
                      <a16:colId xmlns:a16="http://schemas.microsoft.com/office/drawing/2014/main" val="902548142"/>
                    </a:ext>
                  </a:extLst>
                </a:gridCol>
                <a:gridCol w="3411598">
                  <a:extLst>
                    <a:ext uri="{9D8B030D-6E8A-4147-A177-3AD203B41FA5}">
                      <a16:colId xmlns:a16="http://schemas.microsoft.com/office/drawing/2014/main" val="2205126569"/>
                    </a:ext>
                  </a:extLst>
                </a:gridCol>
              </a:tblGrid>
              <a:tr h="489365">
                <a:tc>
                  <a:txBody>
                    <a:bodyPr/>
                    <a:lstStyle/>
                    <a:p>
                      <a:pPr algn="ct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Ví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3958493"/>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Cộng</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5</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6831936"/>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Trừ</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1</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3445"/>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Nhân</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6</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8308155"/>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Chia</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2.5</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7072327"/>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Chia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1</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7709527"/>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Lũy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thừa</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3**2 = 9</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4130975"/>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Chia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dưới</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 2 = 1, 7 // 2 = 3</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2998626"/>
                  </a:ext>
                </a:extLst>
              </a:tr>
            </a:tbl>
          </a:graphicData>
        </a:graphic>
      </p:graphicFrame>
    </p:spTree>
    <p:extLst>
      <p:ext uri="{BB962C8B-B14F-4D97-AF65-F5344CB8AC3E}">
        <p14:creationId xmlns:p14="http://schemas.microsoft.com/office/powerpoint/2010/main" val="261122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09" name="Google Shape;609;p2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610" name="Google Shape;610;p23"/>
          <p:cNvGrpSpPr/>
          <p:nvPr/>
        </p:nvGrpSpPr>
        <p:grpSpPr>
          <a:xfrm>
            <a:off x="455118" y="1237488"/>
            <a:ext cx="5255048" cy="451694"/>
            <a:chOff x="253387" y="711409"/>
            <a:chExt cx="5255048" cy="451694"/>
          </a:xfrm>
        </p:grpSpPr>
        <p:sp>
          <p:nvSpPr>
            <p:cNvPr id="611" name="Google Shape;611;p2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2" name="Google Shape;612;p2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3" name="Google Shape;613;p2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lvl="0">
                <a:buClr>
                  <a:srgbClr val="4E6F9B"/>
                </a:buClr>
                <a:buSzPts val="2800"/>
              </a:pPr>
              <a:r>
                <a:rPr lang="en-US" sz="2400" b="1">
                  <a:solidFill>
                    <a:srgbClr val="0075A2"/>
                  </a:solidFill>
                </a:rPr>
                <a:t>Toán tử so sánh</a:t>
              </a:r>
              <a:endParaRPr lang="en-US" sz="2400" b="1" dirty="0" err="1">
                <a:solidFill>
                  <a:srgbClr val="0075A2"/>
                </a:solidFill>
              </a:endParaRPr>
            </a:p>
          </p:txBody>
        </p:sp>
      </p:grpSp>
      <p:graphicFrame>
        <p:nvGraphicFramePr>
          <p:cNvPr id="2" name="Table 2">
            <a:extLst>
              <a:ext uri="{FF2B5EF4-FFF2-40B4-BE49-F238E27FC236}">
                <a16:creationId xmlns:a16="http://schemas.microsoft.com/office/drawing/2014/main" id="{D122AC0F-953A-44E8-BA60-DA777E4FFE62}"/>
              </a:ext>
            </a:extLst>
          </p:cNvPr>
          <p:cNvGraphicFramePr>
            <a:graphicFrameLocks noGrp="1"/>
          </p:cNvGraphicFramePr>
          <p:nvPr>
            <p:extLst>
              <p:ext uri="{D42A27DB-BD31-4B8C-83A1-F6EECF244321}">
                <p14:modId xmlns:p14="http://schemas.microsoft.com/office/powerpoint/2010/main" val="4256412480"/>
              </p:ext>
            </p:extLst>
          </p:nvPr>
        </p:nvGraphicFramePr>
        <p:xfrm>
          <a:off x="941206" y="2450787"/>
          <a:ext cx="10234794" cy="3425555"/>
        </p:xfrm>
        <a:graphic>
          <a:graphicData uri="http://schemas.openxmlformats.org/drawingml/2006/table">
            <a:tbl>
              <a:tblPr firstRow="1" bandRow="1">
                <a:tableStyleId>{FB786539-2D4C-4D85-9D78-D800F7B9846D}</a:tableStyleId>
              </a:tblPr>
              <a:tblGrid>
                <a:gridCol w="2732160">
                  <a:extLst>
                    <a:ext uri="{9D8B030D-6E8A-4147-A177-3AD203B41FA5}">
                      <a16:colId xmlns:a16="http://schemas.microsoft.com/office/drawing/2014/main" val="3943361378"/>
                    </a:ext>
                  </a:extLst>
                </a:gridCol>
                <a:gridCol w="3121572">
                  <a:extLst>
                    <a:ext uri="{9D8B030D-6E8A-4147-A177-3AD203B41FA5}">
                      <a16:colId xmlns:a16="http://schemas.microsoft.com/office/drawing/2014/main" val="902548142"/>
                    </a:ext>
                  </a:extLst>
                </a:gridCol>
                <a:gridCol w="4381062">
                  <a:extLst>
                    <a:ext uri="{9D8B030D-6E8A-4147-A177-3AD203B41FA5}">
                      <a16:colId xmlns:a16="http://schemas.microsoft.com/office/drawing/2014/main" val="2205126569"/>
                    </a:ext>
                  </a:extLst>
                </a:gridCol>
              </a:tblGrid>
              <a:tr h="489365">
                <a:tc>
                  <a:txBody>
                    <a:bodyPr/>
                    <a:lstStyle/>
                    <a:p>
                      <a:pPr algn="ct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Ví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3958493"/>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Bằng</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21 == 21 (True), 21 == 23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6831936"/>
                  </a:ext>
                </a:extLst>
              </a:tr>
              <a:tr h="489365">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Khác</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 != 3 (True), 2 != 2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3445"/>
                  </a:ext>
                </a:extLst>
              </a:tr>
              <a:tr h="489365">
                <a:tc>
                  <a:txBody>
                    <a:bodyPr/>
                    <a:lstStyle/>
                    <a:p>
                      <a:pPr algn="ctr"/>
                      <a:r>
                        <a:rPr lang="en-US" sz="2000" dirty="0">
                          <a:latin typeface="Times New Roman" panose="02020603050405020304" pitchFamily="18" charset="0"/>
                          <a:cs typeface="Times New Roman" panose="02020603050405020304" pitchFamily="18" charset="0"/>
                        </a:rPr>
                        <a:t>&gt;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3 &gt; 2 (True), 2 &gt; 3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8308155"/>
                  </a:ext>
                </a:extLst>
              </a:tr>
              <a:tr h="489365">
                <a:tc>
                  <a:txBody>
                    <a:bodyPr/>
                    <a:lstStyle/>
                    <a:p>
                      <a:pPr algn="ctr"/>
                      <a:r>
                        <a:rPr lang="en-US" sz="2000" dirty="0">
                          <a:latin typeface="Times New Roman" panose="02020603050405020304" pitchFamily="18" charset="0"/>
                          <a:cs typeface="Times New Roman" panose="02020603050405020304" pitchFamily="18" charset="0"/>
                        </a:rPr>
                        <a:t>&lt;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Nhỏ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1 &lt; 2 (True), 2 &lt; 1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7072327"/>
                  </a:ext>
                </a:extLst>
              </a:tr>
              <a:tr h="489365">
                <a:tc>
                  <a:txBody>
                    <a:bodyPr/>
                    <a:lstStyle/>
                    <a:p>
                      <a:pPr algn="ctr"/>
                      <a:r>
                        <a:rPr lang="en-US" sz="2000" dirty="0">
                          <a:latin typeface="Times New Roman" panose="02020603050405020304" pitchFamily="18" charset="0"/>
                          <a:cs typeface="Times New Roman" panose="02020603050405020304" pitchFamily="18" charset="0"/>
                        </a:rPr>
                        <a:t>&gt;=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2003 &gt;= 21 (True), 21 &gt;= 2003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7709527"/>
                  </a:ext>
                </a:extLst>
              </a:tr>
              <a:tr h="489365">
                <a:tc>
                  <a:txBody>
                    <a:bodyPr/>
                    <a:lstStyle/>
                    <a:p>
                      <a:pPr algn="ctr"/>
                      <a:r>
                        <a:rPr lang="en-US" sz="2000" dirty="0">
                          <a:latin typeface="Times New Roman" panose="02020603050405020304" pitchFamily="18" charset="0"/>
                          <a:cs typeface="Times New Roman" panose="02020603050405020304" pitchFamily="18" charset="0"/>
                        </a:rPr>
                        <a:t>&lt;=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Bé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4 &lt;= 7 (True), 7 &lt;= 4 (False)</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4130975"/>
                  </a:ext>
                </a:extLst>
              </a:tr>
            </a:tbl>
          </a:graphicData>
        </a:graphic>
      </p:graphicFrame>
    </p:spTree>
    <p:extLst>
      <p:ext uri="{BB962C8B-B14F-4D97-AF65-F5344CB8AC3E}">
        <p14:creationId xmlns:p14="http://schemas.microsoft.com/office/powerpoint/2010/main" val="410110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09" name="Google Shape;609;p2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610" name="Google Shape;610;p23"/>
          <p:cNvGrpSpPr/>
          <p:nvPr/>
        </p:nvGrpSpPr>
        <p:grpSpPr>
          <a:xfrm>
            <a:off x="455118" y="1237488"/>
            <a:ext cx="5255048" cy="451694"/>
            <a:chOff x="253387" y="711409"/>
            <a:chExt cx="5255048" cy="451694"/>
          </a:xfrm>
        </p:grpSpPr>
        <p:sp>
          <p:nvSpPr>
            <p:cNvPr id="611" name="Google Shape;611;p2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2" name="Google Shape;612;p2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3" name="Google Shape;613;p2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lvl="0">
                <a:buClr>
                  <a:srgbClr val="4E6F9B"/>
                </a:buClr>
                <a:buSzPts val="2800"/>
              </a:pPr>
              <a:r>
                <a:rPr lang="en-US" sz="2400" b="1">
                  <a:solidFill>
                    <a:srgbClr val="0075A2"/>
                  </a:solidFill>
                </a:rPr>
                <a:t>Toán tử gán</a:t>
              </a:r>
              <a:endParaRPr lang="en-US" sz="2400" b="1" dirty="0" err="1">
                <a:solidFill>
                  <a:srgbClr val="0075A2"/>
                </a:solidFill>
              </a:endParaRPr>
            </a:p>
          </p:txBody>
        </p:sp>
      </p:grpSp>
      <p:graphicFrame>
        <p:nvGraphicFramePr>
          <p:cNvPr id="2" name="Table 2">
            <a:extLst>
              <a:ext uri="{FF2B5EF4-FFF2-40B4-BE49-F238E27FC236}">
                <a16:creationId xmlns:a16="http://schemas.microsoft.com/office/drawing/2014/main" id="{D122AC0F-953A-44E8-BA60-DA777E4FFE62}"/>
              </a:ext>
            </a:extLst>
          </p:cNvPr>
          <p:cNvGraphicFramePr>
            <a:graphicFrameLocks noGrp="1"/>
          </p:cNvGraphicFramePr>
          <p:nvPr>
            <p:extLst>
              <p:ext uri="{D42A27DB-BD31-4B8C-83A1-F6EECF244321}">
                <p14:modId xmlns:p14="http://schemas.microsoft.com/office/powerpoint/2010/main" val="3089589487"/>
              </p:ext>
            </p:extLst>
          </p:nvPr>
        </p:nvGraphicFramePr>
        <p:xfrm>
          <a:off x="978603" y="2324228"/>
          <a:ext cx="10234794" cy="3762973"/>
        </p:xfrm>
        <a:graphic>
          <a:graphicData uri="http://schemas.openxmlformats.org/drawingml/2006/table">
            <a:tbl>
              <a:tblPr firstRow="1" bandRow="1">
                <a:tableStyleId>{FB786539-2D4C-4D85-9D78-D800F7B9846D}</a:tableStyleId>
              </a:tblPr>
              <a:tblGrid>
                <a:gridCol w="1196137">
                  <a:extLst>
                    <a:ext uri="{9D8B030D-6E8A-4147-A177-3AD203B41FA5}">
                      <a16:colId xmlns:a16="http://schemas.microsoft.com/office/drawing/2014/main" val="3943361378"/>
                    </a:ext>
                  </a:extLst>
                </a:gridCol>
                <a:gridCol w="2113481">
                  <a:extLst>
                    <a:ext uri="{9D8B030D-6E8A-4147-A177-3AD203B41FA5}">
                      <a16:colId xmlns:a16="http://schemas.microsoft.com/office/drawing/2014/main" val="902548142"/>
                    </a:ext>
                  </a:extLst>
                </a:gridCol>
                <a:gridCol w="4941459">
                  <a:extLst>
                    <a:ext uri="{9D8B030D-6E8A-4147-A177-3AD203B41FA5}">
                      <a16:colId xmlns:a16="http://schemas.microsoft.com/office/drawing/2014/main" val="2205126569"/>
                    </a:ext>
                  </a:extLst>
                </a:gridCol>
                <a:gridCol w="1983717">
                  <a:extLst>
                    <a:ext uri="{9D8B030D-6E8A-4147-A177-3AD203B41FA5}">
                      <a16:colId xmlns:a16="http://schemas.microsoft.com/office/drawing/2014/main" val="1016165908"/>
                    </a:ext>
                  </a:extLst>
                </a:gridCol>
              </a:tblGrid>
              <a:tr h="389230">
                <a:tc>
                  <a:txBody>
                    <a:bodyPr/>
                    <a:lstStyle/>
                    <a:p>
                      <a:pPr algn="ct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Ví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đương</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3958493"/>
                  </a:ext>
                </a:extLst>
              </a:tr>
              <a:tr h="511463">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y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6831936"/>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3445"/>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x-y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98308155"/>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x*y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7072327"/>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x/y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7709527"/>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4130975"/>
                  </a:ext>
                </a:extLst>
              </a:tr>
              <a:tr h="4778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x**y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2998626"/>
                  </a:ext>
                </a:extLst>
              </a:tr>
              <a:tr h="389230">
                <a:tc>
                  <a:txBody>
                    <a:bodyPr/>
                    <a:lstStyle/>
                    <a:p>
                      <a:pPr algn="ct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y</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x//y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a:t>
                      </a:r>
                      <a:endParaRPr lang="vi-V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x = x //y</a:t>
                      </a:r>
                      <a:endParaRPr lang="vi-V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56134041"/>
                  </a:ext>
                </a:extLst>
              </a:tr>
            </a:tbl>
          </a:graphicData>
        </a:graphic>
      </p:graphicFrame>
    </p:spTree>
    <p:extLst>
      <p:ext uri="{BB962C8B-B14F-4D97-AF65-F5344CB8AC3E}">
        <p14:creationId xmlns:p14="http://schemas.microsoft.com/office/powerpoint/2010/main" val="15711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3"/>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09" name="Google Shape;609;p2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610" name="Google Shape;610;p23"/>
          <p:cNvGrpSpPr/>
          <p:nvPr/>
        </p:nvGrpSpPr>
        <p:grpSpPr>
          <a:xfrm>
            <a:off x="455118" y="1237488"/>
            <a:ext cx="5255048" cy="451694"/>
            <a:chOff x="253387" y="711409"/>
            <a:chExt cx="5255048" cy="451694"/>
          </a:xfrm>
        </p:grpSpPr>
        <p:sp>
          <p:nvSpPr>
            <p:cNvPr id="611" name="Google Shape;611;p2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2" name="Google Shape;612;p2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13" name="Google Shape;613;p2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lvl="0">
                <a:buClr>
                  <a:srgbClr val="4E6F9B"/>
                </a:buClr>
                <a:buSzPts val="2800"/>
              </a:pPr>
              <a:r>
                <a:rPr lang="en-US" sz="2400" b="1">
                  <a:solidFill>
                    <a:srgbClr val="0075A2"/>
                  </a:solidFill>
                </a:rPr>
                <a:t>Phép toán logic</a:t>
              </a:r>
              <a:endParaRPr lang="en-US" sz="2400" b="1" dirty="0" err="1">
                <a:solidFill>
                  <a:srgbClr val="0075A2"/>
                </a:solidFill>
              </a:endParaRPr>
            </a:p>
          </p:txBody>
        </p:sp>
      </p:grpSp>
      <p:sp>
        <p:nvSpPr>
          <p:cNvPr id="614" name="Google Shape;614;p23"/>
          <p:cNvSpPr/>
          <p:nvPr/>
        </p:nvSpPr>
        <p:spPr>
          <a:xfrm>
            <a:off x="689044" y="1689182"/>
            <a:ext cx="10505694"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Ø"/>
            </a:pPr>
            <a:r>
              <a:rPr lang="en-US" sz="2400" smtClean="0">
                <a:solidFill>
                  <a:schemeClr val="dk1"/>
                </a:solidFill>
                <a:latin typeface="Times New Roman" panose="02020603050405020304" pitchFamily="18" charset="0"/>
                <a:cs typeface="Times New Roman" panose="02020603050405020304" pitchFamily="18" charset="0"/>
                <a:sym typeface="Times"/>
              </a:rPr>
              <a:t>Phép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“and”: </a:t>
            </a:r>
            <a:r>
              <a:rPr lang="en-US" sz="2400" dirty="0" err="1">
                <a:solidFill>
                  <a:schemeClr val="dk1"/>
                </a:solidFill>
                <a:latin typeface="Times New Roman" panose="02020603050405020304" pitchFamily="18" charset="0"/>
                <a:cs typeface="Times New Roman" panose="02020603050405020304" pitchFamily="18" charset="0"/>
                <a:sym typeface="Times"/>
              </a:rPr>
              <a:t>chỉ</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đúng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khi</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cả</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hai</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hạng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đều</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đúng</a:t>
            </a:r>
            <a:endParaRPr lang="en-US" sz="2400" dirty="0">
              <a:solidFill>
                <a:schemeClr val="dk1"/>
              </a:solidFill>
              <a:latin typeface="Times New Roman" panose="02020603050405020304" pitchFamily="18" charset="0"/>
              <a:cs typeface="Times New Roman" panose="02020603050405020304" pitchFamily="18" charset="0"/>
              <a:sym typeface="Times"/>
            </a:endParaRPr>
          </a:p>
          <a:p>
            <a:pPr marL="285750" marR="0" lvl="0" indent="-285750" algn="l" rtl="0">
              <a:spcBef>
                <a:spcPts val="0"/>
              </a:spcBef>
              <a:spcAft>
                <a:spcPts val="0"/>
              </a:spcAft>
              <a:buFont typeface="Wingdings" panose="05000000000000000000" pitchFamily="2" charset="2"/>
              <a:buChar char="Ø"/>
            </a:pPr>
            <a:r>
              <a:rPr lang="en-US" sz="2400" dirty="0" err="1">
                <a:solidFill>
                  <a:schemeClr val="dk1"/>
                </a:solidFill>
                <a:latin typeface="Times New Roman" panose="02020603050405020304" pitchFamily="18" charset="0"/>
                <a:cs typeface="Times New Roman" panose="02020603050405020304" pitchFamily="18" charset="0"/>
                <a:sym typeface="Times"/>
              </a:rPr>
              <a:t>Phép</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“or”: </a:t>
            </a:r>
            <a:r>
              <a:rPr lang="en-US" sz="2400" dirty="0" err="1">
                <a:solidFill>
                  <a:schemeClr val="dk1"/>
                </a:solidFill>
                <a:latin typeface="Times New Roman" panose="02020603050405020304" pitchFamily="18" charset="0"/>
                <a:cs typeface="Times New Roman" panose="02020603050405020304" pitchFamily="18" charset="0"/>
                <a:sym typeface="Times"/>
              </a:rPr>
              <a:t>đúng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khi</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một</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trong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hai</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hạng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mang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giá</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trị</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đúng</a:t>
            </a:r>
            <a:endParaRPr lang="en-US" sz="2400" dirty="0">
              <a:solidFill>
                <a:schemeClr val="dk1"/>
              </a:solidFill>
              <a:latin typeface="Times New Roman" panose="02020603050405020304" pitchFamily="18" charset="0"/>
              <a:cs typeface="Times New Roman" panose="02020603050405020304" pitchFamily="18" charset="0"/>
              <a:sym typeface="Times"/>
            </a:endParaRPr>
          </a:p>
          <a:p>
            <a:pPr marL="285750" marR="0" lvl="0" indent="-285750" algn="l" rtl="0">
              <a:spcBef>
                <a:spcPts val="0"/>
              </a:spcBef>
              <a:spcAft>
                <a:spcPts val="0"/>
              </a:spcAft>
              <a:buFont typeface="Wingdings" panose="05000000000000000000" pitchFamily="2" charset="2"/>
              <a:buChar char="Ø"/>
            </a:pPr>
            <a:r>
              <a:rPr lang="en-US" sz="2400" dirty="0" err="1">
                <a:solidFill>
                  <a:schemeClr val="dk1"/>
                </a:solidFill>
                <a:latin typeface="Times New Roman" panose="02020603050405020304" pitchFamily="18" charset="0"/>
                <a:cs typeface="Times New Roman" panose="02020603050405020304" pitchFamily="18" charset="0"/>
                <a:sym typeface="Times"/>
              </a:rPr>
              <a:t>Phép</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“not”: </a:t>
            </a:r>
            <a:r>
              <a:rPr lang="en-US" sz="2400" dirty="0" err="1">
                <a:solidFill>
                  <a:schemeClr val="dk1"/>
                </a:solidFill>
                <a:latin typeface="Times New Roman" panose="02020603050405020304" pitchFamily="18" charset="0"/>
                <a:cs typeface="Times New Roman" panose="02020603050405020304" pitchFamily="18" charset="0"/>
                <a:sym typeface="Times"/>
              </a:rPr>
              <a:t>đảo</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ngược</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trạng</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thái</a:t>
            </a:r>
            <a:r>
              <a:rPr lang="en-US" sz="2400" dirty="0">
                <a:solidFill>
                  <a:schemeClr val="dk1"/>
                </a:solidFill>
                <a:latin typeface="Times New Roman" panose="02020603050405020304" pitchFamily="18" charset="0"/>
                <a:cs typeface="Times New Roman" panose="02020603050405020304" pitchFamily="18" charset="0"/>
                <a:sym typeface="Times"/>
              </a:rPr>
              <a:t> logic </a:t>
            </a:r>
            <a:r>
              <a:rPr lang="en-US" sz="2400" dirty="0" err="1">
                <a:solidFill>
                  <a:schemeClr val="dk1"/>
                </a:solidFill>
                <a:latin typeface="Times New Roman" panose="02020603050405020304" pitchFamily="18" charset="0"/>
                <a:cs typeface="Times New Roman" panose="02020603050405020304" pitchFamily="18" charset="0"/>
                <a:sym typeface="Times"/>
              </a:rPr>
              <a:t>của</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toán</a:t>
            </a:r>
            <a:r>
              <a:rPr lang="en-US" sz="2400" dirty="0">
                <a:solidFill>
                  <a:schemeClr val="dk1"/>
                </a:solidFill>
                <a:latin typeface="Times New Roman" panose="02020603050405020304" pitchFamily="18" charset="0"/>
                <a:cs typeface="Times New Roman" panose="02020603050405020304" pitchFamily="18" charset="0"/>
                <a:sym typeface="Times"/>
              </a:rPr>
              <a:t> </a:t>
            </a:r>
            <a:r>
              <a:rPr lang="en-US" sz="2400" dirty="0" err="1">
                <a:solidFill>
                  <a:schemeClr val="dk1"/>
                </a:solidFill>
                <a:latin typeface="Times New Roman" panose="02020603050405020304" pitchFamily="18" charset="0"/>
                <a:cs typeface="Times New Roman" panose="02020603050405020304" pitchFamily="18" charset="0"/>
                <a:sym typeface="Times"/>
              </a:rPr>
              <a:t>hạng</a:t>
            </a:r>
            <a:endParaRPr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291F0006-608E-436C-AC34-FF96625479EE}"/>
              </a:ext>
            </a:extLst>
          </p:cNvPr>
          <p:cNvGraphicFramePr>
            <a:graphicFrameLocks noGrp="1"/>
          </p:cNvGraphicFramePr>
          <p:nvPr>
            <p:extLst>
              <p:ext uri="{D42A27DB-BD31-4B8C-83A1-F6EECF244321}">
                <p14:modId xmlns:p14="http://schemas.microsoft.com/office/powerpoint/2010/main" val="4000300745"/>
              </p:ext>
            </p:extLst>
          </p:nvPr>
        </p:nvGraphicFramePr>
        <p:xfrm>
          <a:off x="954688" y="3710496"/>
          <a:ext cx="5141312" cy="2118125"/>
        </p:xfrm>
        <a:graphic>
          <a:graphicData uri="http://schemas.openxmlformats.org/drawingml/2006/table">
            <a:tbl>
              <a:tblPr firstRow="1" bandRow="1">
                <a:tableStyleId>{FB786539-2D4C-4D85-9D78-D800F7B9846D}</a:tableStyleId>
              </a:tblPr>
              <a:tblGrid>
                <a:gridCol w="1285328">
                  <a:extLst>
                    <a:ext uri="{9D8B030D-6E8A-4147-A177-3AD203B41FA5}">
                      <a16:colId xmlns:a16="http://schemas.microsoft.com/office/drawing/2014/main" val="2521624143"/>
                    </a:ext>
                  </a:extLst>
                </a:gridCol>
                <a:gridCol w="1285328">
                  <a:extLst>
                    <a:ext uri="{9D8B030D-6E8A-4147-A177-3AD203B41FA5}">
                      <a16:colId xmlns:a16="http://schemas.microsoft.com/office/drawing/2014/main" val="1365561899"/>
                    </a:ext>
                  </a:extLst>
                </a:gridCol>
                <a:gridCol w="1285328">
                  <a:extLst>
                    <a:ext uri="{9D8B030D-6E8A-4147-A177-3AD203B41FA5}">
                      <a16:colId xmlns:a16="http://schemas.microsoft.com/office/drawing/2014/main" val="3676940539"/>
                    </a:ext>
                  </a:extLst>
                </a:gridCol>
                <a:gridCol w="1285328">
                  <a:extLst>
                    <a:ext uri="{9D8B030D-6E8A-4147-A177-3AD203B41FA5}">
                      <a16:colId xmlns:a16="http://schemas.microsoft.com/office/drawing/2014/main" val="2148623868"/>
                    </a:ext>
                  </a:extLst>
                </a:gridCol>
              </a:tblGrid>
              <a:tr h="423625">
                <a:tc>
                  <a:txBody>
                    <a:bodyPr/>
                    <a:lstStyle/>
                    <a:p>
                      <a:pPr algn="ctr"/>
                      <a:r>
                        <a:rPr lang="en-US" sz="1800" dirty="0">
                          <a:latin typeface="+mj-lt"/>
                        </a:rPr>
                        <a:t>a</a:t>
                      </a:r>
                      <a:endParaRPr lang="vi-VN" sz="1800" dirty="0">
                        <a:latin typeface="+mj-lt"/>
                      </a:endParaRPr>
                    </a:p>
                  </a:txBody>
                  <a:tcPr/>
                </a:tc>
                <a:tc>
                  <a:txBody>
                    <a:bodyPr/>
                    <a:lstStyle/>
                    <a:p>
                      <a:pPr algn="ctr"/>
                      <a:r>
                        <a:rPr lang="en-US" sz="1800" dirty="0">
                          <a:latin typeface="+mj-lt"/>
                        </a:rPr>
                        <a:t>b</a:t>
                      </a:r>
                      <a:endParaRPr lang="vi-VN" sz="1800" dirty="0">
                        <a:latin typeface="+mj-lt"/>
                      </a:endParaRPr>
                    </a:p>
                  </a:txBody>
                  <a:tcPr/>
                </a:tc>
                <a:tc>
                  <a:txBody>
                    <a:bodyPr/>
                    <a:lstStyle/>
                    <a:p>
                      <a:pPr algn="ctr"/>
                      <a:r>
                        <a:rPr lang="en-US" sz="1800" dirty="0">
                          <a:latin typeface="+mj-lt"/>
                        </a:rPr>
                        <a:t>a and b</a:t>
                      </a:r>
                      <a:endParaRPr lang="vi-VN" sz="1800" dirty="0">
                        <a:latin typeface="+mj-lt"/>
                      </a:endParaRPr>
                    </a:p>
                  </a:txBody>
                  <a:tcPr>
                    <a:lnB w="12700" cap="flat" cmpd="sng" algn="ctr">
                      <a:solidFill>
                        <a:schemeClr val="tx1"/>
                      </a:solidFill>
                      <a:prstDash val="solid"/>
                      <a:round/>
                      <a:headEnd type="none" w="med" len="med"/>
                      <a:tailEnd type="none" w="med" len="med"/>
                    </a:lnB>
                  </a:tcPr>
                </a:tc>
                <a:tc>
                  <a:txBody>
                    <a:bodyPr/>
                    <a:lstStyle/>
                    <a:p>
                      <a:pPr algn="ctr"/>
                      <a:r>
                        <a:rPr lang="en-US" sz="1800" dirty="0">
                          <a:latin typeface="+mj-lt"/>
                        </a:rPr>
                        <a:t>a or b</a:t>
                      </a:r>
                      <a:endParaRPr lang="vi-VN" sz="1800" dirty="0">
                        <a:latin typeface="+mj-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689307"/>
                  </a:ext>
                </a:extLst>
              </a:tr>
              <a:tr h="423625">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712374"/>
                  </a:ext>
                </a:extLst>
              </a:tr>
              <a:tr h="423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accent3">
                              <a:lumMod val="50000"/>
                            </a:schemeClr>
                          </a:solidFill>
                          <a:latin typeface="Georgia"/>
                          <a:ea typeface="Georgia"/>
                          <a:cs typeface="Georgia"/>
                          <a:sym typeface="Arial"/>
                        </a:rPr>
                        <a:t>true</a:t>
                      </a:r>
                      <a:endParaRPr lang="vi-VN" sz="1800" b="0" i="0" u="none" strike="noStrike" cap="none" dirty="0">
                        <a:solidFill>
                          <a:schemeClr val="accent3">
                            <a:lumMod val="50000"/>
                          </a:schemeClr>
                        </a:solidFill>
                        <a:latin typeface="Georgia"/>
                        <a:ea typeface="Georgia"/>
                        <a:cs typeface="Georgia"/>
                        <a:sym typeface="Arial"/>
                      </a:endParaRPr>
                    </a:p>
                  </a:txBody>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05687"/>
                  </a:ext>
                </a:extLst>
              </a:tr>
              <a:tr h="423625">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1346068"/>
                  </a:ext>
                </a:extLst>
              </a:tr>
              <a:tr h="423625">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162527"/>
                  </a:ext>
                </a:extLst>
              </a:tr>
            </a:tbl>
          </a:graphicData>
        </a:graphic>
      </p:graphicFrame>
      <p:graphicFrame>
        <p:nvGraphicFramePr>
          <p:cNvPr id="11" name="Table 3">
            <a:extLst>
              <a:ext uri="{FF2B5EF4-FFF2-40B4-BE49-F238E27FC236}">
                <a16:creationId xmlns:a16="http://schemas.microsoft.com/office/drawing/2014/main" id="{8B83EA3C-D797-401F-A771-0BD2C8372F66}"/>
              </a:ext>
            </a:extLst>
          </p:cNvPr>
          <p:cNvGraphicFramePr>
            <a:graphicFrameLocks noGrp="1"/>
          </p:cNvGraphicFramePr>
          <p:nvPr>
            <p:extLst>
              <p:ext uri="{D42A27DB-BD31-4B8C-83A1-F6EECF244321}">
                <p14:modId xmlns:p14="http://schemas.microsoft.com/office/powerpoint/2010/main" val="3348827402"/>
              </p:ext>
            </p:extLst>
          </p:nvPr>
        </p:nvGraphicFramePr>
        <p:xfrm>
          <a:off x="6404512" y="3710496"/>
          <a:ext cx="2570656" cy="1270875"/>
        </p:xfrm>
        <a:graphic>
          <a:graphicData uri="http://schemas.openxmlformats.org/drawingml/2006/table">
            <a:tbl>
              <a:tblPr firstRow="1" bandRow="1">
                <a:tableStyleId>{FB786539-2D4C-4D85-9D78-D800F7B9846D}</a:tableStyleId>
              </a:tblPr>
              <a:tblGrid>
                <a:gridCol w="1285328">
                  <a:extLst>
                    <a:ext uri="{9D8B030D-6E8A-4147-A177-3AD203B41FA5}">
                      <a16:colId xmlns:a16="http://schemas.microsoft.com/office/drawing/2014/main" val="2521624143"/>
                    </a:ext>
                  </a:extLst>
                </a:gridCol>
                <a:gridCol w="1285328">
                  <a:extLst>
                    <a:ext uri="{9D8B030D-6E8A-4147-A177-3AD203B41FA5}">
                      <a16:colId xmlns:a16="http://schemas.microsoft.com/office/drawing/2014/main" val="1365561899"/>
                    </a:ext>
                  </a:extLst>
                </a:gridCol>
              </a:tblGrid>
              <a:tr h="423625">
                <a:tc>
                  <a:txBody>
                    <a:bodyPr/>
                    <a:lstStyle/>
                    <a:p>
                      <a:pPr algn="ctr"/>
                      <a:r>
                        <a:rPr lang="en-US" sz="1800" dirty="0">
                          <a:latin typeface="+mj-lt"/>
                        </a:rPr>
                        <a:t>a</a:t>
                      </a:r>
                      <a:endParaRPr lang="vi-VN" sz="1800" dirty="0">
                        <a:latin typeface="+mj-lt"/>
                      </a:endParaRPr>
                    </a:p>
                  </a:txBody>
                  <a:tcPr/>
                </a:tc>
                <a:tc>
                  <a:txBody>
                    <a:bodyPr/>
                    <a:lstStyle/>
                    <a:p>
                      <a:pPr algn="ctr"/>
                      <a:r>
                        <a:rPr lang="en-US" sz="1800" dirty="0">
                          <a:latin typeface="+mj-lt"/>
                        </a:rPr>
                        <a:t>not a</a:t>
                      </a:r>
                      <a:endParaRPr lang="vi-VN" sz="1800" dirty="0">
                        <a:latin typeface="+mj-lt"/>
                      </a:endParaRPr>
                    </a:p>
                  </a:txBody>
                  <a:tcPr/>
                </a:tc>
                <a:extLst>
                  <a:ext uri="{0D108BD9-81ED-4DB2-BD59-A6C34878D82A}">
                    <a16:rowId xmlns:a16="http://schemas.microsoft.com/office/drawing/2014/main" val="2316689307"/>
                  </a:ext>
                </a:extLst>
              </a:tr>
              <a:tr h="4236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accent3">
                              <a:lumMod val="50000"/>
                            </a:schemeClr>
                          </a:solidFill>
                          <a:latin typeface="Georgia"/>
                          <a:ea typeface="Georgia"/>
                          <a:cs typeface="Georgia"/>
                          <a:sym typeface="Arial"/>
                        </a:rPr>
                        <a:t>true</a:t>
                      </a:r>
                      <a:endParaRPr lang="vi-VN" sz="1800" b="0" i="0" u="none" strike="noStrike" cap="none" dirty="0">
                        <a:solidFill>
                          <a:schemeClr val="accent3">
                            <a:lumMod val="50000"/>
                          </a:schemeClr>
                        </a:solidFill>
                        <a:latin typeface="Georgia"/>
                        <a:ea typeface="Georgia"/>
                        <a:cs typeface="Georgia"/>
                        <a:sym typeface="Arial"/>
                      </a:endParaRPr>
                    </a:p>
                  </a:txBody>
                  <a:tcPr/>
                </a:tc>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tc>
                <a:extLst>
                  <a:ext uri="{0D108BD9-81ED-4DB2-BD59-A6C34878D82A}">
                    <a16:rowId xmlns:a16="http://schemas.microsoft.com/office/drawing/2014/main" val="330305687"/>
                  </a:ext>
                </a:extLst>
              </a:tr>
              <a:tr h="423625">
                <a:tc>
                  <a:txBody>
                    <a:bodyPr/>
                    <a:lstStyle/>
                    <a:p>
                      <a:pPr algn="ctr"/>
                      <a:r>
                        <a:rPr lang="en-US" sz="1800" dirty="0">
                          <a:solidFill>
                            <a:srgbClr val="C00000"/>
                          </a:solidFill>
                          <a:latin typeface="+mj-lt"/>
                        </a:rPr>
                        <a:t>false</a:t>
                      </a:r>
                      <a:endParaRPr lang="vi-VN" sz="1800" dirty="0">
                        <a:solidFill>
                          <a:srgbClr val="C00000"/>
                        </a:solidFill>
                        <a:latin typeface="+mj-lt"/>
                      </a:endParaRPr>
                    </a:p>
                  </a:txBody>
                  <a:tcPr/>
                </a:tc>
                <a:tc>
                  <a:txBody>
                    <a:bodyPr/>
                    <a:lstStyle/>
                    <a:p>
                      <a:pPr algn="ctr"/>
                      <a:r>
                        <a:rPr lang="en-US" sz="1800" dirty="0">
                          <a:solidFill>
                            <a:schemeClr val="accent3">
                              <a:lumMod val="50000"/>
                            </a:schemeClr>
                          </a:solidFill>
                          <a:latin typeface="+mj-lt"/>
                        </a:rPr>
                        <a:t>true</a:t>
                      </a:r>
                      <a:endParaRPr lang="vi-VN" sz="1800" dirty="0">
                        <a:solidFill>
                          <a:schemeClr val="accent3">
                            <a:lumMod val="50000"/>
                          </a:schemeClr>
                        </a:solidFill>
                        <a:latin typeface="+mj-lt"/>
                      </a:endParaRPr>
                    </a:p>
                  </a:txBody>
                  <a:tcPr/>
                </a:tc>
                <a:extLst>
                  <a:ext uri="{0D108BD9-81ED-4DB2-BD59-A6C34878D82A}">
                    <a16:rowId xmlns:a16="http://schemas.microsoft.com/office/drawing/2014/main" val="2971346068"/>
                  </a:ext>
                </a:extLst>
              </a:tr>
            </a:tbl>
          </a:graphicData>
        </a:graphic>
      </p:graphicFrame>
    </p:spTree>
    <p:extLst>
      <p:ext uri="{BB962C8B-B14F-4D97-AF65-F5344CB8AC3E}">
        <p14:creationId xmlns:p14="http://schemas.microsoft.com/office/powerpoint/2010/main" val="1159695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1219200" y="435864"/>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000"/>
              <a:buFont typeface="Arial"/>
              <a:buNone/>
            </a:pPr>
            <a:r>
              <a:rPr lang="en-US" dirty="0"/>
              <a:t>NỘI DUNG</a:t>
            </a:r>
            <a:endParaRPr dirty="0"/>
          </a:p>
        </p:txBody>
      </p:sp>
      <p:sp>
        <p:nvSpPr>
          <p:cNvPr id="210" name="Google Shape;210;p3"/>
          <p:cNvSpPr txBox="1">
            <a:spLocks noGrp="1"/>
          </p:cNvSpPr>
          <p:nvPr>
            <p:ph type="body" idx="1"/>
          </p:nvPr>
        </p:nvSpPr>
        <p:spPr>
          <a:xfrm>
            <a:off x="1371600" y="1237488"/>
            <a:ext cx="10617200" cy="4325112"/>
          </a:xfrm>
          <a:prstGeom prst="rect">
            <a:avLst/>
          </a:prstGeom>
          <a:noFill/>
          <a:ln>
            <a:noFill/>
          </a:ln>
        </p:spPr>
        <p:txBody>
          <a:bodyPr spcFirstLastPara="1" wrap="square" lIns="91425" tIns="45700" rIns="91425" bIns="45700" anchor="t" anchorCtr="0">
            <a:normAutofit/>
          </a:bodyPr>
          <a:lstStyle/>
          <a:p>
            <a:pPr marL="623888" lvl="0" indent="-514350" algn="l" rtl="0">
              <a:lnSpc>
                <a:spcPct val="110000"/>
              </a:lnSpc>
              <a:spcBef>
                <a:spcPts val="0"/>
              </a:spcBef>
              <a:spcAft>
                <a:spcPts val="0"/>
              </a:spcAft>
              <a:buClr>
                <a:srgbClr val="262626"/>
              </a:buClr>
              <a:buSzPts val="2800"/>
              <a:buFont typeface="Trebuchet MS"/>
              <a:buAutoNum type="arabicPeriod"/>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endParaRPr dirty="0">
              <a:latin typeface="Times New Roman" panose="02020603050405020304" pitchFamily="18" charset="0"/>
              <a:cs typeface="Times New Roman" panose="02020603050405020304" pitchFamily="18" charset="0"/>
            </a:endParaRPr>
          </a:p>
          <a:p>
            <a:pPr marL="623888" lvl="0" indent="-514350" algn="l" rtl="0">
              <a:lnSpc>
                <a:spcPct val="110000"/>
              </a:lnSpc>
              <a:spcBef>
                <a:spcPts val="1200"/>
              </a:spcBef>
              <a:spcAft>
                <a:spcPts val="0"/>
              </a:spcAft>
              <a:buClr>
                <a:srgbClr val="262626"/>
              </a:buClr>
              <a:buSzPts val="2800"/>
              <a:buFont typeface="Trebuchet MS"/>
              <a:buAutoNum type="arabicPeriod"/>
            </a:pPr>
            <a:r>
              <a:rPr lang="en-US" dirty="0" err="1">
                <a:latin typeface="Times New Roman" panose="02020603050405020304" pitchFamily="18" charset="0"/>
                <a:cs typeface="Times New Roman" panose="02020603050405020304" pitchFamily="18" charset="0"/>
              </a:rPr>
              <a:t>Tổ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nguồn</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623888" lvl="0" indent="-514350" algn="l" rtl="0">
              <a:lnSpc>
                <a:spcPct val="110000"/>
              </a:lnSpc>
              <a:spcBef>
                <a:spcPts val="1200"/>
              </a:spcBef>
              <a:spcAft>
                <a:spcPts val="0"/>
              </a:spcAft>
              <a:buClr>
                <a:srgbClr val="262626"/>
              </a:buClr>
              <a:buSzPts val="2800"/>
              <a:buFont typeface="Trebuchet MS"/>
              <a:buAutoNum type="arabicPeriod"/>
            </a:pPr>
            <a:r>
              <a:rPr lang="en-US" dirty="0">
                <a:latin typeface="Times New Roman" panose="02020603050405020304" pitchFamily="18" charset="0"/>
                <a:cs typeface="Times New Roman" panose="02020603050405020304" pitchFamily="18" charset="0"/>
              </a:rPr>
              <a:t>Phương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623888" lvl="0" indent="-514350" algn="l" rtl="0">
              <a:lnSpc>
                <a:spcPct val="110000"/>
              </a:lnSpc>
              <a:spcBef>
                <a:spcPts val="1200"/>
              </a:spcBef>
              <a:spcAft>
                <a:spcPts val="0"/>
              </a:spcAft>
              <a:buClr>
                <a:srgbClr val="262626"/>
              </a:buClr>
              <a:buSzPts val="2800"/>
              <a:buFont typeface="Trebuchet MS"/>
              <a:buAutoNum type="arabicPeriod"/>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endParaRPr dirty="0">
              <a:latin typeface="Times New Roman" panose="02020603050405020304" pitchFamily="18" charset="0"/>
              <a:cs typeface="Times New Roman" panose="02020603050405020304" pitchFamily="18" charset="0"/>
            </a:endParaRPr>
          </a:p>
        </p:txBody>
      </p:sp>
      <p:sp>
        <p:nvSpPr>
          <p:cNvPr id="211" name="Google Shape;211;p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7"/>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sz="3200"/>
          </a:p>
        </p:txBody>
      </p:sp>
      <p:sp>
        <p:nvSpPr>
          <p:cNvPr id="665" name="Google Shape;665;p27"/>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666" name="Google Shape;666;p27"/>
          <p:cNvGrpSpPr/>
          <p:nvPr/>
        </p:nvGrpSpPr>
        <p:grpSpPr>
          <a:xfrm>
            <a:off x="455118" y="1237488"/>
            <a:ext cx="5255048" cy="451694"/>
            <a:chOff x="253387" y="711409"/>
            <a:chExt cx="5255048" cy="451694"/>
          </a:xfrm>
        </p:grpSpPr>
        <p:sp>
          <p:nvSpPr>
            <p:cNvPr id="667" name="Google Shape;667;p27"/>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68" name="Google Shape;668;p27"/>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69" name="Google Shape;669;p27"/>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Đặt tên Biến</a:t>
              </a:r>
              <a:endParaRPr/>
            </a:p>
          </p:txBody>
        </p:sp>
      </p:grpSp>
      <p:sp>
        <p:nvSpPr>
          <p:cNvPr id="670" name="Google Shape;670;p27"/>
          <p:cNvSpPr/>
          <p:nvPr/>
        </p:nvSpPr>
        <p:spPr>
          <a:xfrm>
            <a:off x="455118" y="1775667"/>
            <a:ext cx="6096000" cy="470894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Quy</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tắc</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đối</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với</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tên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Python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sau</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a:t>
            </a:r>
            <a:endParaRPr sz="2000" dirty="0">
              <a:latin typeface="Times New Roman" panose="02020603050405020304" pitchFamily="18" charset="0"/>
              <a:cs typeface="Times New Roman" panose="02020603050405020304" pitchFamily="18" charset="0"/>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Tên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sự</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phân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biệt</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hoa</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thường</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(age, Age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AGE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ba</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khác</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nhau</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a:t>
            </a:r>
            <a:endParaRPr sz="2000" dirty="0">
              <a:solidFill>
                <a:schemeClr val="dk1"/>
              </a:solidFill>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Tên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chỉ</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chứa</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ký</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chữ</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cái</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ký</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ký</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gạch</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dưới</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(a-z, A-Z, 0-9, _), </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Tên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0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không</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thể</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bắt</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đầu</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bằng</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một</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ký</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tự</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a:t>
            </a:r>
            <a:r>
              <a:rPr lang="en-US" sz="2000" dirty="0" err="1">
                <a:solidFill>
                  <a:srgbClr val="FF0000"/>
                </a:solidFill>
                <a:latin typeface="Times New Roman" panose="02020603050405020304" pitchFamily="18" charset="0"/>
                <a:ea typeface="Georgia"/>
                <a:cs typeface="Times New Roman" panose="02020603050405020304" pitchFamily="18" charset="0"/>
                <a:sym typeface="Georgia"/>
              </a:rPr>
              <a:t>số</a:t>
            </a:r>
            <a:r>
              <a:rPr lang="en-US" sz="2000" dirty="0">
                <a:solidFill>
                  <a:srgbClr val="FF0000"/>
                </a:solidFill>
                <a:latin typeface="Times New Roman" panose="02020603050405020304" pitchFamily="18" charset="0"/>
                <a:ea typeface="Georgia"/>
                <a:cs typeface="Times New Roman" panose="02020603050405020304" pitchFamily="18" charset="0"/>
                <a:sym typeface="Georgia"/>
              </a:rPr>
              <a:t> (0-9)</a:t>
            </a:r>
            <a:endParaRPr sz="2000" dirty="0">
              <a:solidFill>
                <a:srgbClr val="FF0000"/>
              </a:solidFill>
              <a:latin typeface="Times New Roman" panose="02020603050405020304" pitchFamily="18" charset="0"/>
              <a:ea typeface="Georgia"/>
              <a:cs typeface="Times New Roman" panose="02020603050405020304" pitchFamily="18" charset="0"/>
              <a:sym typeface="Georgia"/>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dirty="0" err="1">
                <a:solidFill>
                  <a:schemeClr val="dk1"/>
                </a:solidFill>
                <a:latin typeface="Times New Roman" panose="02020603050405020304" pitchFamily="18" charset="0"/>
                <a:ea typeface="Times"/>
                <a:cs typeface="Times New Roman" panose="02020603050405020304" pitchFamily="18" charset="0"/>
                <a:sym typeface="Times"/>
              </a:rPr>
              <a:t>Tên</a:t>
            </a:r>
            <a:r>
              <a:rPr lang="en-US" sz="20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000" dirty="0" err="1">
                <a:solidFill>
                  <a:schemeClr val="dk1"/>
                </a:solidFill>
                <a:latin typeface="Times New Roman" panose="02020603050405020304" pitchFamily="18" charset="0"/>
                <a:ea typeface="Times"/>
                <a:cs typeface="Times New Roman" panose="02020603050405020304" pitchFamily="18" charset="0"/>
                <a:sym typeface="Times"/>
              </a:rPr>
              <a:t>biến</a:t>
            </a:r>
            <a:r>
              <a:rPr lang="en-US" sz="20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không</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được</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chứa</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khoảng</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trắng</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và</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các</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ký</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tự</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đặc</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biệt</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 $, %, -, … </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342900" marR="0" lvl="0" indent="-342900" algn="just" rtl="0">
              <a:lnSpc>
                <a:spcPct val="150000"/>
              </a:lnSpc>
              <a:spcBef>
                <a:spcPts val="0"/>
              </a:spcBef>
              <a:spcAft>
                <a:spcPts val="0"/>
              </a:spcAft>
              <a:buClr>
                <a:schemeClr val="dk1"/>
              </a:buClr>
              <a:buSzPts val="2000"/>
              <a:buFont typeface="Noto Sans Symbols"/>
              <a:buChar char="∙"/>
            </a:pPr>
            <a:r>
              <a:rPr lang="en-US" sz="2000" dirty="0" err="1">
                <a:solidFill>
                  <a:schemeClr val="dk1"/>
                </a:solidFill>
                <a:latin typeface="Times New Roman" panose="02020603050405020304" pitchFamily="18" charset="0"/>
                <a:ea typeface="Times"/>
                <a:cs typeface="Times New Roman" panose="02020603050405020304" pitchFamily="18" charset="0"/>
                <a:sym typeface="Times"/>
              </a:rPr>
              <a:t>Tên</a:t>
            </a:r>
            <a:r>
              <a:rPr lang="en-US" sz="20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000" dirty="0" err="1">
                <a:solidFill>
                  <a:schemeClr val="dk1"/>
                </a:solidFill>
                <a:latin typeface="Times New Roman" panose="02020603050405020304" pitchFamily="18" charset="0"/>
                <a:ea typeface="Times"/>
                <a:cs typeface="Times New Roman" panose="02020603050405020304" pitchFamily="18" charset="0"/>
                <a:sym typeface="Times"/>
              </a:rPr>
              <a:t>biến</a:t>
            </a:r>
            <a:r>
              <a:rPr lang="en-US" sz="2000" dirty="0">
                <a:solidFill>
                  <a:schemeClr val="dk1"/>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không</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được</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trùng</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với</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từ</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khóa</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của</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ngôn</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ngữ</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lập</a:t>
            </a:r>
            <a:r>
              <a:rPr lang="en-US" sz="2000" dirty="0">
                <a:solidFill>
                  <a:srgbClr val="FF0000"/>
                </a:solidFill>
                <a:latin typeface="Times New Roman" panose="02020603050405020304" pitchFamily="18" charset="0"/>
                <a:ea typeface="Times"/>
                <a:cs typeface="Times New Roman" panose="02020603050405020304" pitchFamily="18" charset="0"/>
                <a:sym typeface="Times"/>
              </a:rPr>
              <a:t> </a:t>
            </a:r>
            <a:r>
              <a:rPr lang="en-US" sz="2000" dirty="0" err="1">
                <a:solidFill>
                  <a:srgbClr val="FF0000"/>
                </a:solidFill>
                <a:latin typeface="Times New Roman" panose="02020603050405020304" pitchFamily="18" charset="0"/>
                <a:ea typeface="Times"/>
                <a:cs typeface="Times New Roman" panose="02020603050405020304" pitchFamily="18" charset="0"/>
                <a:sym typeface="Times"/>
              </a:rPr>
              <a:t>trình</a:t>
            </a:r>
            <a:endParaRPr sz="2000" dirty="0">
              <a:solidFill>
                <a:srgbClr val="FF0000"/>
              </a:solidFill>
              <a:latin typeface="Times New Roman" panose="02020603050405020304" pitchFamily="18" charset="0"/>
              <a:ea typeface="Times"/>
              <a:cs typeface="Times New Roman" panose="02020603050405020304" pitchFamily="18" charset="0"/>
              <a:sym typeface="Times"/>
            </a:endParaRPr>
          </a:p>
        </p:txBody>
      </p:sp>
      <p:pic>
        <p:nvPicPr>
          <p:cNvPr id="10" name="Picture 9"/>
          <p:cNvPicPr>
            <a:picLocks noChangeAspect="1"/>
          </p:cNvPicPr>
          <p:nvPr/>
        </p:nvPicPr>
        <p:blipFill>
          <a:blip r:embed="rId3"/>
          <a:stretch>
            <a:fillRect/>
          </a:stretch>
        </p:blipFill>
        <p:spPr>
          <a:xfrm>
            <a:off x="6553200" y="2362200"/>
            <a:ext cx="5473882" cy="2948354"/>
          </a:xfrm>
          <a:prstGeom prst="rect">
            <a:avLst/>
          </a:prstGeom>
        </p:spPr>
      </p:pic>
      <p:pic>
        <p:nvPicPr>
          <p:cNvPr id="11" name="Picture 2">
            <a:extLst>
              <a:ext uri="{FF2B5EF4-FFF2-40B4-BE49-F238E27FC236}">
                <a16:creationId xmlns:a16="http://schemas.microsoft.com/office/drawing/2014/main" id="{29C7CB95-BF3E-4182-90B3-5036E5F6FB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7000" y="2635286"/>
            <a:ext cx="990600" cy="860179"/>
          </a:xfrm>
          <a:prstGeom prst="rect">
            <a:avLst/>
          </a:prstGeom>
          <a:noFill/>
          <a:extLst>
            <a:ext uri="{909E8E84-426E-40DD-AFC4-6F175D3DCCD1}">
              <a14:hiddenFill xmlns:a14="http://schemas.microsoft.com/office/drawing/2010/main">
                <a:solidFill>
                  <a:srgbClr val="FFFFFF"/>
                </a:solidFill>
              </a14:hiddenFill>
            </a:ext>
          </a:extLst>
        </p:spPr>
      </p:pic>
      <p:sp>
        <p:nvSpPr>
          <p:cNvPr id="12" name="Multiplication Sign 4">
            <a:extLst>
              <a:ext uri="{FF2B5EF4-FFF2-40B4-BE49-F238E27FC236}">
                <a16:creationId xmlns:a16="http://schemas.microsoft.com/office/drawing/2014/main" id="{E963969D-9B1F-4CBC-BFBD-F6929757749C}"/>
              </a:ext>
            </a:extLst>
          </p:cNvPr>
          <p:cNvSpPr/>
          <p:nvPr/>
        </p:nvSpPr>
        <p:spPr>
          <a:xfrm>
            <a:off x="10096500" y="4130137"/>
            <a:ext cx="1371600" cy="933492"/>
          </a:xfrm>
          <a:prstGeom prst="mathMultiply">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8"/>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678" name="Google Shape;678;p2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679" name="Google Shape;679;p28"/>
          <p:cNvGrpSpPr/>
          <p:nvPr/>
        </p:nvGrpSpPr>
        <p:grpSpPr>
          <a:xfrm>
            <a:off x="1295400" y="1072306"/>
            <a:ext cx="5255048" cy="451694"/>
            <a:chOff x="253387" y="711409"/>
            <a:chExt cx="5255048" cy="451694"/>
          </a:xfrm>
        </p:grpSpPr>
        <p:sp>
          <p:nvSpPr>
            <p:cNvPr id="680" name="Google Shape;680;p28"/>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81" name="Google Shape;681;p28"/>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82" name="Google Shape;682;p28"/>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rẽ nhánh</a:t>
              </a:r>
              <a:endParaRPr/>
            </a:p>
          </p:txBody>
        </p:sp>
      </p:grpSp>
      <p:sp>
        <p:nvSpPr>
          <p:cNvPr id="683" name="Google Shape;683;p28"/>
          <p:cNvSpPr/>
          <p:nvPr/>
        </p:nvSpPr>
        <p:spPr>
          <a:xfrm>
            <a:off x="1276026" y="1610487"/>
            <a:ext cx="9163373"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diễn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đạt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thuộc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latin typeface="Times New Roman" panose="02020603050405020304" pitchFamily="18" charset="0"/>
              <a:cs typeface="Times New Roman" panose="02020603050405020304" pitchFamily="18" charset="0"/>
            </a:endParaRPr>
          </a:p>
          <a:p>
            <a:pPr marL="0" marR="0" lvl="0" indent="0" rtl="0">
              <a:lnSpc>
                <a:spcPct val="150000"/>
              </a:lnSpc>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 (if .....)</a:t>
            </a:r>
            <a:endParaRPr sz="2400" dirty="0">
              <a:solidFill>
                <a:schemeClr val="dk1"/>
              </a:solidFill>
              <a:latin typeface="Times New Roman" panose="02020603050405020304" pitchFamily="18" charset="0"/>
              <a:ea typeface="Georgia"/>
              <a:cs typeface="Times New Roman" panose="02020603050405020304" pitchFamily="18" charset="0"/>
              <a:sym typeface="Georgia"/>
            </a:endParaRPr>
          </a:p>
          <a:p>
            <a:pPr marL="0" marR="0" lvl="0" indent="0" rtl="0">
              <a:lnSpc>
                <a:spcPct val="150000"/>
              </a:lnSpc>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 (if ..... Else)</a:t>
            </a:r>
            <a:endParaRPr sz="2400" i="1" dirty="0">
              <a:solidFill>
                <a:schemeClr val="dk1"/>
              </a:solidFill>
              <a:latin typeface="Times New Roman" panose="02020603050405020304" pitchFamily="18" charset="0"/>
              <a:ea typeface="Georgia"/>
              <a:cs typeface="Times New Roman" panose="02020603050405020304" pitchFamily="18" charset="0"/>
              <a:sym typeface="Georgia"/>
            </a:endParaRPr>
          </a:p>
          <a:p>
            <a:pPr marL="0" marR="0" lvl="0" indent="0" rtl="0">
              <a:lnSpc>
                <a:spcPct val="150000"/>
              </a:lnSpc>
              <a:spcBef>
                <a:spcPts val="0"/>
              </a:spcBef>
              <a:spcAft>
                <a:spcPts val="0"/>
              </a:spcAft>
              <a:buNone/>
            </a:pPr>
            <a:endParaRPr sz="2400" i="1" dirty="0">
              <a:solidFill>
                <a:schemeClr val="dk1"/>
              </a:solidFill>
              <a:latin typeface="Times New Roman" panose="02020603050405020304" pitchFamily="18" charset="0"/>
              <a:ea typeface="Georgia"/>
              <a:cs typeface="Times New Roman" panose="02020603050405020304" pitchFamily="18" charset="0"/>
              <a:sym typeface="Georgia"/>
            </a:endParaRPr>
          </a:p>
          <a:p>
            <a:pPr marL="0" marR="0" lvl="0" indent="0" rtl="0">
              <a:lnSpc>
                <a:spcPct val="150000"/>
              </a:lnSpc>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vé</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tham</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dự</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vào</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latin typeface="Times New Roman" panose="02020603050405020304" pitchFamily="18" charset="0"/>
              <a:cs typeface="Times New Roman" panose="02020603050405020304" pitchFamily="18" charset="0"/>
            </a:endParaRPr>
          </a:p>
          <a:p>
            <a:pPr marL="0" marR="0" lvl="0" indent="0" rtl="0">
              <a:lnSpc>
                <a:spcPct val="150000"/>
              </a:lnSpc>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đạt</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chuẩn</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tiếng</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Anh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đầu</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vào</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học</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Tiếng</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Anh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Thương</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mại</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học</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Tiếng</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Anh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Tăng</a:t>
            </a:r>
            <a:r>
              <a:rPr lang="en-US" sz="2400" i="1" u="sng"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u="sng" dirty="0" err="1">
                <a:solidFill>
                  <a:schemeClr val="dk1"/>
                </a:solidFill>
                <a:latin typeface="Times New Roman" panose="02020603050405020304" pitchFamily="18" charset="0"/>
                <a:ea typeface="Georgia"/>
                <a:cs typeface="Times New Roman" panose="02020603050405020304" pitchFamily="18" charset="0"/>
                <a:sym typeface="Georgia"/>
              </a:rPr>
              <a:t>cường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i="1" dirty="0">
              <a:solidFill>
                <a:schemeClr val="dk1"/>
              </a:solidFill>
              <a:latin typeface="Times New Roman" panose="02020603050405020304" pitchFamily="18" charset="0"/>
              <a:ea typeface="Georgia"/>
              <a:cs typeface="Times New Roman" panose="02020603050405020304" pitchFamily="18" charset="0"/>
              <a:sym typeface="Georgia"/>
            </a:endParaRPr>
          </a:p>
        </p:txBody>
      </p:sp>
      <p:pic>
        <p:nvPicPr>
          <p:cNvPr id="9" name="Picture 2" descr="Unplugged Coding Activities | The Ultimate Guide for Elementary | Kodable  Blog">
            <a:extLst>
              <a:ext uri="{FF2B5EF4-FFF2-40B4-BE49-F238E27FC236}">
                <a16:creationId xmlns:a16="http://schemas.microsoft.com/office/drawing/2014/main" id="{0617255C-0681-4873-A54D-CE37CC40193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555"/>
          <a:stretch/>
        </p:blipFill>
        <p:spPr bwMode="auto">
          <a:xfrm>
            <a:off x="6560933" y="1072306"/>
            <a:ext cx="5432946" cy="3033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29"/>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690" name="Google Shape;690;p29"/>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691" name="Google Shape;691;p29"/>
          <p:cNvGrpSpPr/>
          <p:nvPr/>
        </p:nvGrpSpPr>
        <p:grpSpPr>
          <a:xfrm>
            <a:off x="1295400" y="1072306"/>
            <a:ext cx="5255048" cy="451694"/>
            <a:chOff x="253387" y="711409"/>
            <a:chExt cx="5255048" cy="451694"/>
          </a:xfrm>
        </p:grpSpPr>
        <p:sp>
          <p:nvSpPr>
            <p:cNvPr id="692" name="Google Shape;692;p29"/>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93" name="Google Shape;693;p29"/>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694" name="Google Shape;694;p29"/>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rẽ nhánh</a:t>
              </a:r>
              <a:endParaRPr/>
            </a:p>
          </p:txBody>
        </p:sp>
      </p:grpSp>
      <p:sp>
        <p:nvSpPr>
          <p:cNvPr id="695" name="Google Shape;695;p29"/>
          <p:cNvSpPr/>
          <p:nvPr/>
        </p:nvSpPr>
        <p:spPr>
          <a:xfrm>
            <a:off x="1276027" y="1610487"/>
            <a:ext cx="6096000"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Cú</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pháp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biểu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thức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if:</a:t>
            </a:r>
            <a:endParaRPr dirty="0">
              <a:latin typeface="Times New Roman" panose="02020603050405020304" pitchFamily="18" charset="0"/>
              <a:cs typeface="Times New Roman" panose="02020603050405020304" pitchFamily="18" charset="0"/>
            </a:endParaRPr>
          </a:p>
        </p:txBody>
      </p:sp>
      <p:pic>
        <p:nvPicPr>
          <p:cNvPr id="696" name="Google Shape;696;p29"/>
          <p:cNvPicPr preferRelativeResize="0"/>
          <p:nvPr/>
        </p:nvPicPr>
        <p:blipFill rotWithShape="1">
          <a:blip r:embed="rId3">
            <a:alphaModFix/>
          </a:blip>
          <a:srcRect/>
          <a:stretch/>
        </p:blipFill>
        <p:spPr>
          <a:xfrm>
            <a:off x="1361501" y="2612221"/>
            <a:ext cx="2479699" cy="1600200"/>
          </a:xfrm>
          <a:prstGeom prst="rect">
            <a:avLst/>
          </a:prstGeom>
          <a:noFill/>
          <a:ln>
            <a:noFill/>
          </a:ln>
        </p:spPr>
      </p:pic>
      <p:pic>
        <p:nvPicPr>
          <p:cNvPr id="697" name="Google Shape;697;p29"/>
          <p:cNvPicPr preferRelativeResize="0"/>
          <p:nvPr/>
        </p:nvPicPr>
        <p:blipFill rotWithShape="1">
          <a:blip r:embed="rId4">
            <a:alphaModFix/>
          </a:blip>
          <a:srcRect/>
          <a:stretch/>
        </p:blipFill>
        <p:spPr>
          <a:xfrm>
            <a:off x="5791200" y="1610487"/>
            <a:ext cx="2838127" cy="3820556"/>
          </a:xfrm>
          <a:prstGeom prst="rect">
            <a:avLst/>
          </a:prstGeom>
          <a:noFill/>
          <a:ln>
            <a:noFill/>
          </a:ln>
        </p:spPr>
      </p:pic>
      <p:sp>
        <p:nvSpPr>
          <p:cNvPr id="698" name="Google Shape;698;p29"/>
          <p:cNvSpPr/>
          <p:nvPr/>
        </p:nvSpPr>
        <p:spPr>
          <a:xfrm>
            <a:off x="4354507" y="3259921"/>
            <a:ext cx="1143000" cy="304800"/>
          </a:xfrm>
          <a:prstGeom prst="rightArrow">
            <a:avLst>
              <a:gd name="adj1" fmla="val 50000"/>
              <a:gd name="adj2" fmla="val 50000"/>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00" name="Google Shape;700;p29"/>
          <p:cNvSpPr/>
          <p:nvPr/>
        </p:nvSpPr>
        <p:spPr>
          <a:xfrm>
            <a:off x="1361501" y="4137904"/>
            <a:ext cx="3381537"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sp>
        <p:nvSpPr>
          <p:cNvPr id="701" name="Google Shape;701;p29"/>
          <p:cNvSpPr txBox="1"/>
          <p:nvPr/>
        </p:nvSpPr>
        <p:spPr>
          <a:xfrm>
            <a:off x="1728568" y="4920155"/>
            <a:ext cx="3768939" cy="1323399"/>
          </a:xfrm>
          <a:prstGeom prst="rect">
            <a:avLst/>
          </a:prstGeom>
          <a:noFill/>
          <a:ln>
            <a:noFill/>
          </a:ln>
        </p:spPr>
        <p:txBody>
          <a:bodyPr spcFirstLastPara="1" wrap="square" lIns="91425" tIns="45700" rIns="91425" bIns="45700" anchor="t" anchorCtr="0">
            <a:spAutoFit/>
          </a:bodyPr>
          <a:lstStyle/>
          <a:p>
            <a:r>
              <a:rPr lang="en-US" sz="2000" b="0" dirty="0">
                <a:solidFill>
                  <a:srgbClr val="000000"/>
                </a:solidFill>
                <a:effectLst/>
                <a:latin typeface="Consolas" panose="020B0609020204030204" pitchFamily="49" charset="0"/>
              </a:rPr>
              <a:t>diem = </a:t>
            </a:r>
            <a:r>
              <a:rPr lang="en-US" sz="2000" b="0" dirty="0">
                <a:solidFill>
                  <a:srgbClr val="098658"/>
                </a:solidFill>
                <a:effectLst/>
                <a:latin typeface="Consolas" panose="020B0609020204030204" pitchFamily="49" charset="0"/>
              </a:rPr>
              <a:t>8</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(diem &gt;=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"Passed"</a:t>
            </a:r>
            <a:r>
              <a:rPr lang="en-US" sz="2000" b="0" dirty="0">
                <a:solidFill>
                  <a:srgbClr val="000000"/>
                </a:solidFill>
                <a:effectLst/>
                <a:latin typeface="Consolas" panose="020B0609020204030204" pitchFamily="49"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0"/>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08" name="Google Shape;708;p30"/>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709" name="Google Shape;709;p30"/>
          <p:cNvGrpSpPr/>
          <p:nvPr/>
        </p:nvGrpSpPr>
        <p:grpSpPr>
          <a:xfrm>
            <a:off x="1295400" y="1072306"/>
            <a:ext cx="5255048" cy="451694"/>
            <a:chOff x="253387" y="711409"/>
            <a:chExt cx="5255048" cy="451694"/>
          </a:xfrm>
        </p:grpSpPr>
        <p:sp>
          <p:nvSpPr>
            <p:cNvPr id="710" name="Google Shape;710;p30"/>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11" name="Google Shape;711;p30"/>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12" name="Google Shape;712;p30"/>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rẽ nhánh</a:t>
              </a:r>
              <a:endParaRPr/>
            </a:p>
          </p:txBody>
        </p:sp>
      </p:grpSp>
      <p:sp>
        <p:nvSpPr>
          <p:cNvPr id="713" name="Google Shape;713;p30"/>
          <p:cNvSpPr/>
          <p:nvPr/>
        </p:nvSpPr>
        <p:spPr>
          <a:xfrm>
            <a:off x="1276027" y="1610487"/>
            <a:ext cx="4002354"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Cú</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pháp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biểu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thức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if...else:</a:t>
            </a:r>
            <a:endParaRPr dirty="0">
              <a:latin typeface="Times New Roman" panose="02020603050405020304" pitchFamily="18" charset="0"/>
              <a:cs typeface="Times New Roman" panose="02020603050405020304" pitchFamily="18" charset="0"/>
            </a:endParaRPr>
          </a:p>
        </p:txBody>
      </p:sp>
      <p:sp>
        <p:nvSpPr>
          <p:cNvPr id="714" name="Google Shape;714;p30"/>
          <p:cNvSpPr/>
          <p:nvPr/>
        </p:nvSpPr>
        <p:spPr>
          <a:xfrm>
            <a:off x="4354507" y="3259921"/>
            <a:ext cx="1143000" cy="304800"/>
          </a:xfrm>
          <a:prstGeom prst="rightArrow">
            <a:avLst>
              <a:gd name="adj1" fmla="val 50000"/>
              <a:gd name="adj2" fmla="val 50000"/>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15" name="Google Shape;715;p30"/>
          <p:cNvSpPr/>
          <p:nvPr/>
        </p:nvSpPr>
        <p:spPr>
          <a:xfrm>
            <a:off x="1276027" y="4159945"/>
            <a:ext cx="3381537"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pic>
        <p:nvPicPr>
          <p:cNvPr id="716" name="Google Shape;716;p30"/>
          <p:cNvPicPr preferRelativeResize="0"/>
          <p:nvPr/>
        </p:nvPicPr>
        <p:blipFill rotWithShape="1">
          <a:blip r:embed="rId3">
            <a:alphaModFix/>
          </a:blip>
          <a:srcRect/>
          <a:stretch/>
        </p:blipFill>
        <p:spPr>
          <a:xfrm>
            <a:off x="1641237" y="2256818"/>
            <a:ext cx="1944844" cy="2076526"/>
          </a:xfrm>
          <a:prstGeom prst="rect">
            <a:avLst/>
          </a:prstGeom>
          <a:noFill/>
          <a:ln>
            <a:noFill/>
          </a:ln>
        </p:spPr>
      </p:pic>
      <p:pic>
        <p:nvPicPr>
          <p:cNvPr id="717" name="Google Shape;717;p30"/>
          <p:cNvPicPr preferRelativeResize="0"/>
          <p:nvPr/>
        </p:nvPicPr>
        <p:blipFill rotWithShape="1">
          <a:blip r:embed="rId4">
            <a:alphaModFix/>
          </a:blip>
          <a:srcRect/>
          <a:stretch/>
        </p:blipFill>
        <p:spPr>
          <a:xfrm>
            <a:off x="6006032" y="1133266"/>
            <a:ext cx="3348050" cy="4104513"/>
          </a:xfrm>
          <a:prstGeom prst="rect">
            <a:avLst/>
          </a:prstGeom>
          <a:noFill/>
          <a:ln>
            <a:noFill/>
          </a:ln>
        </p:spPr>
      </p:pic>
      <p:sp>
        <p:nvSpPr>
          <p:cNvPr id="719" name="Google Shape;719;p30"/>
          <p:cNvSpPr txBox="1"/>
          <p:nvPr/>
        </p:nvSpPr>
        <p:spPr>
          <a:xfrm>
            <a:off x="1641237" y="4734403"/>
            <a:ext cx="5436853" cy="2215951"/>
          </a:xfrm>
          <a:prstGeom prst="rect">
            <a:avLst/>
          </a:prstGeom>
          <a:noFill/>
          <a:ln>
            <a:noFill/>
          </a:ln>
        </p:spPr>
        <p:txBody>
          <a:bodyPr spcFirstLastPara="1" wrap="square" lIns="91425" tIns="45700" rIns="91425" bIns="45700" anchor="t" anchorCtr="0">
            <a:spAutoFit/>
          </a:bodyPr>
          <a:lstStyle/>
          <a:p>
            <a:r>
              <a:rPr lang="en-US" sz="2000" b="0" dirty="0">
                <a:solidFill>
                  <a:srgbClr val="000000"/>
                </a:solidFill>
                <a:effectLst/>
                <a:latin typeface="Consolas" panose="020B0609020204030204" pitchFamily="49" charset="0"/>
              </a:rPr>
              <a:t>diem = </a:t>
            </a:r>
            <a:r>
              <a:rPr lang="en-US" sz="2000" b="0" dirty="0">
                <a:solidFill>
                  <a:srgbClr val="098658"/>
                </a:solidFill>
                <a:effectLst/>
                <a:latin typeface="Consolas" panose="020B0609020204030204" pitchFamily="49" charset="0"/>
              </a:rPr>
              <a:t>8</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(diem &gt;=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and</a:t>
            </a:r>
            <a:r>
              <a:rPr lang="en-US" sz="2000" b="0" dirty="0">
                <a:solidFill>
                  <a:srgbClr val="000000"/>
                </a:solidFill>
                <a:effectLst/>
                <a:latin typeface="Consolas" panose="020B0609020204030204" pitchFamily="49" charset="0"/>
              </a:rPr>
              <a:t> diem &lt;=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"Passed"</a:t>
            </a:r>
            <a:r>
              <a:rPr lang="en-US" sz="2000" b="0" dirty="0">
                <a:solidFill>
                  <a:srgbClr val="000000"/>
                </a:solidFill>
                <a:effectLst/>
                <a:latin typeface="Consolas" panose="020B0609020204030204" pitchFamily="49" charset="0"/>
              </a:rPr>
              <a:t>)</a:t>
            </a:r>
          </a:p>
          <a:p>
            <a:r>
              <a:rPr lang="en-US" sz="2000" b="0" dirty="0">
                <a:solidFill>
                  <a:srgbClr val="0000FF"/>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"Failed"</a:t>
            </a:r>
            <a:r>
              <a:rPr lang="en-US" sz="2000" b="0" dirty="0">
                <a:solidFill>
                  <a:srgbClr val="000000"/>
                </a:solidFill>
                <a:effectLst/>
                <a:latin typeface="Consolas" panose="020B0609020204030204" pitchFamily="49" charset="0"/>
              </a:rPr>
              <a:t>)</a:t>
            </a:r>
          </a:p>
          <a:p>
            <a:pPr marL="0" marR="0" lvl="0" indent="0" algn="l" rtl="0">
              <a:spcBef>
                <a:spcPts val="0"/>
              </a:spcBef>
              <a:spcAft>
                <a:spcPts val="0"/>
              </a:spcAft>
              <a:buNone/>
            </a:pPr>
            <a:endParaRPr sz="1800" dirty="0">
              <a:solidFill>
                <a:schemeClr val="dk1"/>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26" name="Google Shape;726;p3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727" name="Google Shape;727;p31"/>
          <p:cNvGrpSpPr/>
          <p:nvPr/>
        </p:nvGrpSpPr>
        <p:grpSpPr>
          <a:xfrm>
            <a:off x="1295400" y="1072306"/>
            <a:ext cx="5255048" cy="451694"/>
            <a:chOff x="253387" y="711409"/>
            <a:chExt cx="5255048" cy="451694"/>
          </a:xfrm>
        </p:grpSpPr>
        <p:sp>
          <p:nvSpPr>
            <p:cNvPr id="728" name="Google Shape;728;p3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29" name="Google Shape;729;p3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30" name="Google Shape;730;p3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rẽ nhánh</a:t>
              </a:r>
              <a:endParaRPr/>
            </a:p>
          </p:txBody>
        </p:sp>
      </p:grpSp>
      <p:sp>
        <p:nvSpPr>
          <p:cNvPr id="731" name="Google Shape;731;p31"/>
          <p:cNvSpPr/>
          <p:nvPr/>
        </p:nvSpPr>
        <p:spPr>
          <a:xfrm>
            <a:off x="1559806" y="1560843"/>
            <a:ext cx="10915973"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Cấu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trúc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rẽ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nhánh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lồng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cấu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trúc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rẽ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nhánh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endParaRPr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0DDBD07-8FAB-4168-9387-DE058BE479E6}"/>
              </a:ext>
            </a:extLst>
          </p:cNvPr>
          <p:cNvSpPr txBox="1"/>
          <p:nvPr/>
        </p:nvSpPr>
        <p:spPr>
          <a:xfrm>
            <a:off x="1837506" y="2548817"/>
            <a:ext cx="6117020" cy="2862322"/>
          </a:xfrm>
          <a:prstGeom prst="rect">
            <a:avLst/>
          </a:prstGeom>
          <a:noFill/>
        </p:spPr>
        <p:txBody>
          <a:bodyPr wrap="square">
            <a:spAutoFit/>
          </a:bodyPr>
          <a:lstStyle/>
          <a:p>
            <a:r>
              <a:rPr lang="en-US" sz="2000" b="0" dirty="0">
                <a:solidFill>
                  <a:srgbClr val="000000"/>
                </a:solidFill>
                <a:effectLst/>
                <a:latin typeface="Consolas" panose="020B0609020204030204" pitchFamily="49" charset="0"/>
              </a:rPr>
              <a:t>diem = </a:t>
            </a:r>
            <a:r>
              <a:rPr lang="en-US" sz="2000" b="0" dirty="0">
                <a:solidFill>
                  <a:srgbClr val="098658"/>
                </a:solidFill>
                <a:effectLst/>
                <a:latin typeface="Consolas" panose="020B0609020204030204" pitchFamily="49" charset="0"/>
              </a:rPr>
              <a:t>8</a:t>
            </a:r>
          </a:p>
          <a:p>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(diem &gt;=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and</a:t>
            </a:r>
            <a:r>
              <a:rPr lang="en-US" sz="2000" b="0" dirty="0">
                <a:solidFill>
                  <a:srgbClr val="000000"/>
                </a:solidFill>
                <a:effectLst/>
                <a:latin typeface="Consolas" panose="020B0609020204030204" pitchFamily="49" charset="0"/>
              </a:rPr>
              <a:t> diem &lt;=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diem &gt;= </a:t>
            </a:r>
            <a:r>
              <a:rPr lang="en-US" sz="2000" b="0" dirty="0">
                <a:solidFill>
                  <a:srgbClr val="098658"/>
                </a:solidFill>
                <a:effectLst/>
                <a:latin typeface="Consolas" panose="020B0609020204030204" pitchFamily="49" charset="0"/>
              </a:rPr>
              <a:t>5</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"Passed"</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"Failed"</a:t>
            </a:r>
            <a:r>
              <a:rPr lang="en-US" sz="2000" b="0" dirty="0">
                <a:solidFill>
                  <a:srgbClr val="000000"/>
                </a:solidFill>
                <a:effectLst/>
                <a:latin typeface="Consolas" panose="020B0609020204030204" pitchFamily="49" charset="0"/>
              </a:rPr>
              <a:t>)</a:t>
            </a:r>
          </a:p>
          <a:p>
            <a:r>
              <a:rPr lang="en-US" sz="2000" b="0" dirty="0">
                <a:solidFill>
                  <a:srgbClr val="0000FF"/>
                </a:solidFill>
                <a:effectLst/>
                <a:latin typeface="Consolas" panose="020B0609020204030204" pitchFamily="49" charset="0"/>
              </a:rPr>
              <a:t>else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"Invalid score"</a:t>
            </a:r>
            <a:r>
              <a:rPr lang="en-US" sz="2000" b="0" dirty="0">
                <a:solidFill>
                  <a:srgbClr val="000000"/>
                </a:solidFill>
                <a:effectLst/>
                <a:latin typeface="Consolas" panose="020B0609020204030204" pitchFamily="49"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26" name="Google Shape;726;p3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727" name="Google Shape;727;p31"/>
          <p:cNvGrpSpPr/>
          <p:nvPr/>
        </p:nvGrpSpPr>
        <p:grpSpPr>
          <a:xfrm>
            <a:off x="1295400" y="1072306"/>
            <a:ext cx="5255048" cy="451694"/>
            <a:chOff x="253387" y="711409"/>
            <a:chExt cx="5255048" cy="451694"/>
          </a:xfrm>
        </p:grpSpPr>
        <p:sp>
          <p:nvSpPr>
            <p:cNvPr id="728" name="Google Shape;728;p3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29" name="Google Shape;729;p3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30" name="Google Shape;730;p3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rẽ </a:t>
              </a:r>
              <a:r>
                <a:rPr lang="en-US" sz="2400" b="1" i="0" u="none" strike="noStrike" cap="none" smtClean="0">
                  <a:solidFill>
                    <a:srgbClr val="0075A2"/>
                  </a:solidFill>
                  <a:latin typeface="Arial"/>
                  <a:ea typeface="Arial"/>
                  <a:cs typeface="Arial"/>
                  <a:sym typeface="Arial"/>
                </a:rPr>
                <a:t>nhánh – Tăng giá trị</a:t>
              </a:r>
              <a:endParaRPr/>
            </a:p>
          </p:txBody>
        </p:sp>
      </p:grpSp>
      <p:pic>
        <p:nvPicPr>
          <p:cNvPr id="10" name="Picture 2" descr="Hệ thống xếp hàng tự động cho bệnh viện VNC-SOF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895" y="2160442"/>
            <a:ext cx="2976245" cy="3968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ÁY LẤY SỐ THỨ TỰ - BỆNH VIỆN - UB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496" y="2675262"/>
            <a:ext cx="4113944" cy="30854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Ệ THỐNG GỌI SỐ THỨ TỰ - BỆNH VIỆN CHỢ RẪY - THẾ GIỚI ĐÈN LED Á CHÂU -  CHUYÊN CUNG CẤP VẬT TƯ LED - MÀN HÌNH LED - HỆ THỐ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796" y="2990846"/>
            <a:ext cx="3276600" cy="245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75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1"/>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26" name="Google Shape;726;p3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727" name="Google Shape;727;p31"/>
          <p:cNvGrpSpPr/>
          <p:nvPr/>
        </p:nvGrpSpPr>
        <p:grpSpPr>
          <a:xfrm>
            <a:off x="1295400" y="1072306"/>
            <a:ext cx="5255048" cy="451694"/>
            <a:chOff x="253387" y="711409"/>
            <a:chExt cx="5255048" cy="451694"/>
          </a:xfrm>
        </p:grpSpPr>
        <p:sp>
          <p:nvSpPr>
            <p:cNvPr id="728" name="Google Shape;728;p3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29" name="Google Shape;729;p3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30" name="Google Shape;730;p3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a:t>
              </a:r>
              <a:r>
                <a:rPr lang="en-US" sz="2400" b="1" i="0" u="none" strike="noStrike" cap="none" smtClean="0">
                  <a:solidFill>
                    <a:srgbClr val="0075A2"/>
                  </a:solidFill>
                  <a:latin typeface="Arial"/>
                  <a:ea typeface="Arial"/>
                  <a:cs typeface="Arial"/>
                  <a:sym typeface="Arial"/>
                </a:rPr>
                <a:t>lặp</a:t>
              </a:r>
              <a:endParaRPr/>
            </a:p>
          </p:txBody>
        </p:sp>
      </p:grpSp>
      <p:pic>
        <p:nvPicPr>
          <p:cNvPr id="11" name="Picture 2" descr="Đã mua và nhập kho 83,5% lượng gạo dự trữ cho năm 2020 - Hànộimớ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70" y="1855642"/>
            <a:ext cx="5841137" cy="38940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6218801" y="3726359"/>
            <a:ext cx="5696847" cy="2651581"/>
          </a:xfrm>
          <a:prstGeom prst="rect">
            <a:avLst/>
          </a:prstGeom>
        </p:spPr>
      </p:pic>
    </p:spTree>
    <p:extLst>
      <p:ext uri="{BB962C8B-B14F-4D97-AF65-F5344CB8AC3E}">
        <p14:creationId xmlns:p14="http://schemas.microsoft.com/office/powerpoint/2010/main" val="1040874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2"/>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39" name="Google Shape;739;p32"/>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740" name="Google Shape;740;p32"/>
          <p:cNvGrpSpPr/>
          <p:nvPr/>
        </p:nvGrpSpPr>
        <p:grpSpPr>
          <a:xfrm>
            <a:off x="1295400" y="1072306"/>
            <a:ext cx="5255048" cy="451694"/>
            <a:chOff x="253387" y="711409"/>
            <a:chExt cx="5255048" cy="451694"/>
          </a:xfrm>
        </p:grpSpPr>
        <p:sp>
          <p:nvSpPr>
            <p:cNvPr id="741" name="Google Shape;741;p32"/>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42" name="Google Shape;742;p32"/>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43" name="Google Shape;743;p32"/>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lặp</a:t>
              </a:r>
              <a:endParaRPr/>
            </a:p>
          </p:txBody>
        </p:sp>
      </p:grpSp>
      <p:sp>
        <p:nvSpPr>
          <p:cNvPr id="744" name="Google Shape;744;p32"/>
          <p:cNvSpPr/>
          <p:nvPr/>
        </p:nvSpPr>
        <p:spPr>
          <a:xfrm>
            <a:off x="1098227" y="1577031"/>
            <a:ext cx="10077773"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Giả</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ta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bài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toán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sau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tính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tổng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100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nhiên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100.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bài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toán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thủ</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sau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Đặt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S = 0</a:t>
            </a:r>
            <a:endParaRPr sz="24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Lấy</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S + 1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gán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S</a:t>
            </a:r>
            <a:endParaRPr sz="24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endParaRPr sz="24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Lấy</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S + 100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gán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S</a:t>
            </a:r>
            <a:endParaRPr sz="24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Nhận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thấy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S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cộng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thêm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N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với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N = 1, 2, 3, … </a:t>
            </a:r>
            <a:endParaRPr sz="24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Thao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100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latin typeface="Times New Roman" panose="02020603050405020304" pitchFamily="18" charset="0"/>
              <a:cs typeface="Times New Roman" panose="02020603050405020304" pitchFamily="18" charset="0"/>
            </a:endParaRPr>
          </a:p>
        </p:txBody>
      </p:sp>
      <p:sp>
        <p:nvSpPr>
          <p:cNvPr id="745" name="Google Shape;745;p32"/>
          <p:cNvSpPr/>
          <p:nvPr/>
        </p:nvSpPr>
        <p:spPr>
          <a:xfrm>
            <a:off x="1320801" y="5096783"/>
            <a:ext cx="919461" cy="980594"/>
          </a:xfrm>
          <a:custGeom>
            <a:avLst/>
            <a:gdLst/>
            <a:ahLst/>
            <a:cxnLst/>
            <a:rect l="l" t="t" r="r" b="b"/>
            <a:pathLst>
              <a:path w="919461" h="980594" extrusionOk="0">
                <a:moveTo>
                  <a:pt x="490297" y="0"/>
                </a:moveTo>
                <a:cubicBezTo>
                  <a:pt x="659537" y="0"/>
                  <a:pt x="808749" y="85748"/>
                  <a:pt x="896859" y="216167"/>
                </a:cubicBezTo>
                <a:lnTo>
                  <a:pt x="908724" y="238026"/>
                </a:lnTo>
                <a:lnTo>
                  <a:pt x="496296" y="524761"/>
                </a:lnTo>
                <a:lnTo>
                  <a:pt x="919461" y="722786"/>
                </a:lnTo>
                <a:lnTo>
                  <a:pt x="896859" y="764427"/>
                </a:lnTo>
                <a:cubicBezTo>
                  <a:pt x="808749" y="894847"/>
                  <a:pt x="659537" y="980594"/>
                  <a:pt x="490297" y="980594"/>
                </a:cubicBezTo>
                <a:cubicBezTo>
                  <a:pt x="219513" y="980594"/>
                  <a:pt x="0" y="761081"/>
                  <a:pt x="0" y="490297"/>
                </a:cubicBezTo>
                <a:cubicBezTo>
                  <a:pt x="0" y="219513"/>
                  <a:pt x="219513" y="0"/>
                  <a:pt x="490297" y="0"/>
                </a:cubicBezTo>
                <a:close/>
              </a:path>
            </a:pathLst>
          </a:custGeom>
          <a:solidFill>
            <a:srgbClr val="FFC000"/>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46" name="Google Shape;746;p32"/>
          <p:cNvSpPr/>
          <p:nvPr/>
        </p:nvSpPr>
        <p:spPr>
          <a:xfrm>
            <a:off x="3369327"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47" name="Google Shape;747;p32"/>
          <p:cNvSpPr/>
          <p:nvPr/>
        </p:nvSpPr>
        <p:spPr>
          <a:xfrm>
            <a:off x="4498392"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48" name="Google Shape;748;p32"/>
          <p:cNvSpPr/>
          <p:nvPr/>
        </p:nvSpPr>
        <p:spPr>
          <a:xfrm>
            <a:off x="5627457"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49" name="Google Shape;749;p32"/>
          <p:cNvSpPr/>
          <p:nvPr/>
        </p:nvSpPr>
        <p:spPr>
          <a:xfrm>
            <a:off x="6756522"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50" name="Google Shape;750;p32"/>
          <p:cNvSpPr/>
          <p:nvPr/>
        </p:nvSpPr>
        <p:spPr>
          <a:xfrm>
            <a:off x="9727330"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51" name="Google Shape;751;p32"/>
          <p:cNvSpPr/>
          <p:nvPr/>
        </p:nvSpPr>
        <p:spPr>
          <a:xfrm>
            <a:off x="10856395" y="5244180"/>
            <a:ext cx="685800" cy="685800"/>
          </a:xfrm>
          <a:prstGeom prst="ellipse">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52" name="Google Shape;752;p32"/>
          <p:cNvSpPr txBox="1"/>
          <p:nvPr/>
        </p:nvSpPr>
        <p:spPr>
          <a:xfrm>
            <a:off x="1476771" y="5357896"/>
            <a:ext cx="3561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a:ea typeface="Times"/>
                <a:cs typeface="Times"/>
                <a:sym typeface="Times"/>
              </a:rPr>
              <a:t>S</a:t>
            </a:r>
            <a:endParaRPr sz="2400">
              <a:solidFill>
                <a:schemeClr val="dk1"/>
              </a:solidFill>
              <a:latin typeface="Times"/>
              <a:ea typeface="Times"/>
              <a:cs typeface="Times"/>
              <a:sym typeface="Times"/>
            </a:endParaRPr>
          </a:p>
        </p:txBody>
      </p:sp>
      <p:sp>
        <p:nvSpPr>
          <p:cNvPr id="753" name="Google Shape;753;p32"/>
          <p:cNvSpPr txBox="1"/>
          <p:nvPr/>
        </p:nvSpPr>
        <p:spPr>
          <a:xfrm>
            <a:off x="3534133" y="5356247"/>
            <a:ext cx="3385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1</a:t>
            </a:r>
            <a:endParaRPr sz="2400">
              <a:solidFill>
                <a:schemeClr val="lt1"/>
              </a:solidFill>
              <a:latin typeface="Times"/>
              <a:ea typeface="Times"/>
              <a:cs typeface="Times"/>
              <a:sym typeface="Times"/>
            </a:endParaRPr>
          </a:p>
        </p:txBody>
      </p:sp>
      <p:sp>
        <p:nvSpPr>
          <p:cNvPr id="754" name="Google Shape;754;p32"/>
          <p:cNvSpPr txBox="1"/>
          <p:nvPr/>
        </p:nvSpPr>
        <p:spPr>
          <a:xfrm>
            <a:off x="4672015" y="5356247"/>
            <a:ext cx="3385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2</a:t>
            </a:r>
            <a:endParaRPr sz="2400">
              <a:solidFill>
                <a:schemeClr val="lt1"/>
              </a:solidFill>
              <a:latin typeface="Times"/>
              <a:ea typeface="Times"/>
              <a:cs typeface="Times"/>
              <a:sym typeface="Times"/>
            </a:endParaRPr>
          </a:p>
        </p:txBody>
      </p:sp>
      <p:sp>
        <p:nvSpPr>
          <p:cNvPr id="755" name="Google Shape;755;p32"/>
          <p:cNvSpPr txBox="1"/>
          <p:nvPr/>
        </p:nvSpPr>
        <p:spPr>
          <a:xfrm>
            <a:off x="5801080" y="5356247"/>
            <a:ext cx="3385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3</a:t>
            </a:r>
            <a:endParaRPr sz="2400">
              <a:solidFill>
                <a:schemeClr val="lt1"/>
              </a:solidFill>
              <a:latin typeface="Times"/>
              <a:ea typeface="Times"/>
              <a:cs typeface="Times"/>
              <a:sym typeface="Times"/>
            </a:endParaRPr>
          </a:p>
        </p:txBody>
      </p:sp>
      <p:sp>
        <p:nvSpPr>
          <p:cNvPr id="756" name="Google Shape;756;p32"/>
          <p:cNvSpPr txBox="1"/>
          <p:nvPr/>
        </p:nvSpPr>
        <p:spPr>
          <a:xfrm>
            <a:off x="6918923" y="5356247"/>
            <a:ext cx="3385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4</a:t>
            </a:r>
            <a:endParaRPr sz="2400">
              <a:solidFill>
                <a:schemeClr val="lt1"/>
              </a:solidFill>
              <a:latin typeface="Times"/>
              <a:ea typeface="Times"/>
              <a:cs typeface="Times"/>
              <a:sym typeface="Times"/>
            </a:endParaRPr>
          </a:p>
        </p:txBody>
      </p:sp>
      <p:sp>
        <p:nvSpPr>
          <p:cNvPr id="757" name="Google Shape;757;p32"/>
          <p:cNvSpPr txBox="1"/>
          <p:nvPr/>
        </p:nvSpPr>
        <p:spPr>
          <a:xfrm>
            <a:off x="9824008" y="5356247"/>
            <a:ext cx="4924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99</a:t>
            </a:r>
            <a:endParaRPr sz="2400">
              <a:solidFill>
                <a:schemeClr val="lt1"/>
              </a:solidFill>
              <a:latin typeface="Times"/>
              <a:ea typeface="Times"/>
              <a:cs typeface="Times"/>
              <a:sym typeface="Times"/>
            </a:endParaRPr>
          </a:p>
        </p:txBody>
      </p:sp>
      <p:sp>
        <p:nvSpPr>
          <p:cNvPr id="758" name="Google Shape;758;p32"/>
          <p:cNvSpPr txBox="1"/>
          <p:nvPr/>
        </p:nvSpPr>
        <p:spPr>
          <a:xfrm>
            <a:off x="10865212" y="5356247"/>
            <a:ext cx="6463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Times"/>
                <a:ea typeface="Times"/>
                <a:cs typeface="Times"/>
                <a:sym typeface="Times"/>
              </a:rPr>
              <a:t>100</a:t>
            </a:r>
            <a:endParaRPr sz="2400">
              <a:solidFill>
                <a:schemeClr val="lt1"/>
              </a:solidFill>
              <a:latin typeface="Times"/>
              <a:ea typeface="Times"/>
              <a:cs typeface="Times"/>
              <a:sym typeface="Times"/>
            </a:endParaRPr>
          </a:p>
        </p:txBody>
      </p:sp>
      <p:sp>
        <p:nvSpPr>
          <p:cNvPr id="759" name="Google Shape;759;p32"/>
          <p:cNvSpPr txBox="1"/>
          <p:nvPr/>
        </p:nvSpPr>
        <p:spPr>
          <a:xfrm>
            <a:off x="8086088" y="5468315"/>
            <a:ext cx="56938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a:ea typeface="Times"/>
                <a:cs typeface="Times"/>
                <a:sym typeface="Times"/>
              </a:rPr>
              <a:t>. . .</a:t>
            </a:r>
            <a:endParaRPr sz="2400">
              <a:solidFill>
                <a:schemeClr val="dk1"/>
              </a:solidFill>
              <a:latin typeface="Times"/>
              <a:ea typeface="Times"/>
              <a:cs typeface="Times"/>
              <a:sym typeface="Time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3"/>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dirty="0"/>
              <a:t>2. </a:t>
            </a:r>
            <a:r>
              <a:rPr lang="en-US" sz="3200" dirty="0" err="1"/>
              <a:t>Tổ</a:t>
            </a:r>
            <a:r>
              <a:rPr lang="en-US" sz="3200" dirty="0"/>
              <a:t> </a:t>
            </a:r>
            <a:r>
              <a:rPr lang="en-US" sz="3200" dirty="0" err="1"/>
              <a:t>chức</a:t>
            </a:r>
            <a:r>
              <a:rPr lang="en-US" sz="3200" dirty="0"/>
              <a:t> </a:t>
            </a:r>
            <a:r>
              <a:rPr lang="en-US" sz="3200" dirty="0" err="1"/>
              <a:t>mã</a:t>
            </a:r>
            <a:r>
              <a:rPr lang="en-US" sz="3200" dirty="0"/>
              <a:t> </a:t>
            </a:r>
            <a:r>
              <a:rPr lang="en-US" sz="3200" dirty="0" err="1"/>
              <a:t>nguồn</a:t>
            </a:r>
            <a:endParaRPr dirty="0"/>
          </a:p>
        </p:txBody>
      </p:sp>
      <p:sp>
        <p:nvSpPr>
          <p:cNvPr id="766" name="Google Shape;766;p3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767" name="Google Shape;767;p33"/>
          <p:cNvGrpSpPr/>
          <p:nvPr/>
        </p:nvGrpSpPr>
        <p:grpSpPr>
          <a:xfrm>
            <a:off x="1295400" y="1072306"/>
            <a:ext cx="5255048" cy="451694"/>
            <a:chOff x="253387" y="711409"/>
            <a:chExt cx="5255048" cy="451694"/>
          </a:xfrm>
        </p:grpSpPr>
        <p:sp>
          <p:nvSpPr>
            <p:cNvPr id="768" name="Google Shape;768;p3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69" name="Google Shape;769;p3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70" name="Google Shape;770;p3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Cấu</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trúc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lặp</a:t>
              </a:r>
              <a:r>
                <a:rPr lang="en-US" sz="2400" b="1" i="0" u="none" strike="noStrike" cap="none" dirty="0">
                  <a:solidFill>
                    <a:srgbClr val="0075A2"/>
                  </a:solidFill>
                  <a:latin typeface="Arial"/>
                  <a:ea typeface="Arial"/>
                  <a:cs typeface="Arial"/>
                  <a:sym typeface="Arial"/>
                </a:rPr>
                <a:t> while</a:t>
              </a:r>
              <a:endParaRPr dirty="0"/>
            </a:p>
          </p:txBody>
        </p:sp>
      </p:grpSp>
      <p:sp>
        <p:nvSpPr>
          <p:cNvPr id="771" name="Google Shape;771;p33"/>
          <p:cNvSpPr/>
          <p:nvPr/>
        </p:nvSpPr>
        <p:spPr>
          <a:xfrm>
            <a:off x="1098227" y="1577031"/>
            <a:ext cx="10077773"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việc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nhiều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cấu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trúc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sp>
        <p:nvSpPr>
          <p:cNvPr id="772" name="Google Shape;772;p33"/>
          <p:cNvSpPr/>
          <p:nvPr/>
        </p:nvSpPr>
        <p:spPr>
          <a:xfrm>
            <a:off x="1128707" y="2508320"/>
            <a:ext cx="1538293" cy="461665"/>
          </a:xfrm>
          <a:prstGeom prst="rect">
            <a:avLst/>
          </a:prstGeom>
          <a:noFill/>
          <a:ln>
            <a:noFill/>
          </a:ln>
        </p:spPr>
        <p:txBody>
          <a:bodyPr spcFirstLastPara="1" wrap="square" lIns="91425" tIns="45700" rIns="91425" bIns="45700" anchor="t" anchorCtr="0">
            <a:spAutoFit/>
          </a:bodyPr>
          <a:lstStyle/>
          <a:p>
            <a:pPr algn="just"/>
            <a:r>
              <a:rPr lang="en-US" sz="2400" dirty="0" err="1">
                <a:solidFill>
                  <a:schemeClr val="dk1"/>
                </a:solidFill>
                <a:latin typeface="Times New Roman" panose="02020603050405020304" pitchFamily="18" charset="0"/>
                <a:cs typeface="Times New Roman" panose="02020603050405020304" pitchFamily="18" charset="0"/>
                <a:sym typeface="Georgia"/>
              </a:rPr>
              <a:t>Cú</a:t>
            </a:r>
            <a:r>
              <a:rPr lang="en-US" sz="2400" dirty="0">
                <a:solidFill>
                  <a:schemeClr val="dk1"/>
                </a:solidFill>
                <a:latin typeface="Times New Roman" panose="02020603050405020304" pitchFamily="18" charset="0"/>
                <a:cs typeface="Times New Roman" panose="02020603050405020304" pitchFamily="18" charset="0"/>
                <a:sym typeface="Georgia"/>
              </a:rPr>
              <a:t> </a:t>
            </a:r>
            <a:r>
              <a:rPr lang="en-US" sz="2400" dirty="0" err="1">
                <a:solidFill>
                  <a:schemeClr val="dk1"/>
                </a:solidFill>
                <a:latin typeface="Times New Roman" panose="02020603050405020304" pitchFamily="18" charset="0"/>
                <a:cs typeface="Times New Roman" panose="02020603050405020304" pitchFamily="18" charset="0"/>
                <a:sym typeface="Georgia"/>
              </a:rPr>
              <a:t>pháp</a:t>
            </a:r>
            <a:r>
              <a:rPr lang="en-US" sz="2400" dirty="0">
                <a:solidFill>
                  <a:schemeClr val="dk1"/>
                </a:solidFill>
                <a:latin typeface="Times New Roman" panose="02020603050405020304" pitchFamily="18" charset="0"/>
                <a:cs typeface="Times New Roman" panose="02020603050405020304" pitchFamily="18" charset="0"/>
                <a:sym typeface="Georgia"/>
              </a:rPr>
              <a:t>:</a:t>
            </a:r>
            <a:endParaRPr sz="2400" dirty="0">
              <a:solidFill>
                <a:schemeClr val="dk1"/>
              </a:solidFill>
              <a:latin typeface="Times New Roman" panose="02020603050405020304" pitchFamily="18" charset="0"/>
              <a:cs typeface="Times New Roman" panose="02020603050405020304" pitchFamily="18" charset="0"/>
            </a:endParaRPr>
          </a:p>
        </p:txBody>
      </p:sp>
      <p:pic>
        <p:nvPicPr>
          <p:cNvPr id="773" name="Google Shape;773;p33"/>
          <p:cNvPicPr preferRelativeResize="0"/>
          <p:nvPr/>
        </p:nvPicPr>
        <p:blipFill rotWithShape="1">
          <a:blip r:embed="rId3">
            <a:alphaModFix/>
          </a:blip>
          <a:srcRect/>
          <a:stretch/>
        </p:blipFill>
        <p:spPr>
          <a:xfrm>
            <a:off x="2667000" y="2438508"/>
            <a:ext cx="2838601" cy="1425141"/>
          </a:xfrm>
          <a:prstGeom prst="rect">
            <a:avLst/>
          </a:prstGeom>
          <a:noFill/>
          <a:ln>
            <a:noFill/>
          </a:ln>
        </p:spPr>
      </p:pic>
      <p:pic>
        <p:nvPicPr>
          <p:cNvPr id="774" name="Google Shape;774;p33"/>
          <p:cNvPicPr preferRelativeResize="0"/>
          <p:nvPr/>
        </p:nvPicPr>
        <p:blipFill rotWithShape="1">
          <a:blip r:embed="rId4">
            <a:alphaModFix/>
          </a:blip>
          <a:srcRect/>
          <a:stretch/>
        </p:blipFill>
        <p:spPr>
          <a:xfrm>
            <a:off x="7043894" y="1992529"/>
            <a:ext cx="3014506" cy="3864751"/>
          </a:xfrm>
          <a:prstGeom prst="rect">
            <a:avLst/>
          </a:prstGeom>
          <a:noFill/>
          <a:ln>
            <a:noFill/>
          </a:ln>
        </p:spPr>
      </p:pic>
      <p:sp>
        <p:nvSpPr>
          <p:cNvPr id="775" name="Google Shape;775;p33"/>
          <p:cNvSpPr/>
          <p:nvPr/>
        </p:nvSpPr>
        <p:spPr>
          <a:xfrm>
            <a:off x="5603713" y="2765859"/>
            <a:ext cx="1066800" cy="204126"/>
          </a:xfrm>
          <a:prstGeom prst="rightArrow">
            <a:avLst>
              <a:gd name="adj1" fmla="val 50000"/>
              <a:gd name="adj2" fmla="val 50000"/>
            </a:avLst>
          </a:prstGeom>
          <a:solidFill>
            <a:schemeClr val="accent1"/>
          </a:solidFill>
          <a:ln w="1905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776" name="Google Shape;776;p33"/>
          <p:cNvSpPr/>
          <p:nvPr/>
        </p:nvSpPr>
        <p:spPr>
          <a:xfrm>
            <a:off x="795494" y="4279147"/>
            <a:ext cx="6248400" cy="230832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Georgia"/>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condition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True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block</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lại</a:t>
            </a:r>
            <a:endParaRPr sz="2400" dirty="0">
              <a:latin typeface="Times New Roman" panose="02020603050405020304" pitchFamily="18" charset="0"/>
              <a:cs typeface="Times New Roman" panose="02020603050405020304" pitchFamily="18" charset="0"/>
            </a:endParaRPr>
          </a:p>
          <a:p>
            <a:pPr marL="342900" marR="0" lvl="0" indent="-342900" algn="just" rtl="0">
              <a:spcBef>
                <a:spcPts val="0"/>
              </a:spcBef>
              <a:spcAft>
                <a:spcPts val="0"/>
              </a:spcAft>
              <a:buClr>
                <a:schemeClr val="dk1"/>
              </a:buClr>
              <a:buSzPts val="2400"/>
              <a:buFont typeface="Georgia"/>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condition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False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ngay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đầu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block</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endParaRPr sz="2400" dirty="0">
              <a:latin typeface="Times New Roman" panose="02020603050405020304" pitchFamily="18" charset="0"/>
              <a:cs typeface="Times New Roman" panose="02020603050405020304" pitchFamily="18" charset="0"/>
            </a:endParaRPr>
          </a:p>
          <a:p>
            <a:pPr marL="342900" marR="0" lvl="0" indent="-342900" algn="just" rtl="0">
              <a:spcBef>
                <a:spcPts val="0"/>
              </a:spcBef>
              <a:spcAft>
                <a:spcPts val="0"/>
              </a:spcAft>
              <a:buClr>
                <a:schemeClr val="dk1"/>
              </a:buClr>
              <a:buSzPts val="2400"/>
              <a:buFont typeface="Georgia"/>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thúc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bằng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condition = fals</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e,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hoặc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break</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4"/>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83" name="Google Shape;783;p3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784" name="Google Shape;784;p34"/>
          <p:cNvGrpSpPr/>
          <p:nvPr/>
        </p:nvGrpSpPr>
        <p:grpSpPr>
          <a:xfrm>
            <a:off x="1295400" y="1072306"/>
            <a:ext cx="5255048" cy="451694"/>
            <a:chOff x="253387" y="711409"/>
            <a:chExt cx="5255048" cy="451694"/>
          </a:xfrm>
        </p:grpSpPr>
        <p:sp>
          <p:nvSpPr>
            <p:cNvPr id="785" name="Google Shape;785;p34"/>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86" name="Google Shape;786;p34"/>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787" name="Google Shape;787;p34"/>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lặp while</a:t>
              </a:r>
              <a:endParaRPr/>
            </a:p>
          </p:txBody>
        </p:sp>
      </p:grpSp>
      <p:sp>
        <p:nvSpPr>
          <p:cNvPr id="788" name="Google Shape;788;p34"/>
          <p:cNvSpPr/>
          <p:nvPr/>
        </p:nvSpPr>
        <p:spPr>
          <a:xfrm>
            <a:off x="1260787" y="1660888"/>
            <a:ext cx="100777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while</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thao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với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biết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trước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endParaRPr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3801E65-DE9C-44EB-982C-E8159F8B51D6}"/>
              </a:ext>
            </a:extLst>
          </p:cNvPr>
          <p:cNvSpPr txBox="1"/>
          <p:nvPr/>
        </p:nvSpPr>
        <p:spPr>
          <a:xfrm>
            <a:off x="1427603" y="3429000"/>
            <a:ext cx="7763694" cy="2308324"/>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s = </a:t>
            </a:r>
            <a:r>
              <a:rPr lang="en-US" sz="2400" b="0" dirty="0">
                <a:solidFill>
                  <a:srgbClr val="098658"/>
                </a:solidFill>
                <a:effectLst/>
                <a:latin typeface="Consolas" panose="020B0609020204030204" pitchFamily="49" charset="0"/>
              </a:rPr>
              <a:t>0</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while</a:t>
            </a:r>
            <a:r>
              <a:rPr lang="en-US" sz="2400" b="0" dirty="0">
                <a:solidFill>
                  <a:srgbClr val="000000"/>
                </a:solidFill>
                <a:effectLst/>
                <a:latin typeface="Consolas" panose="020B0609020204030204" pitchFamily="49" charset="0"/>
              </a:rPr>
              <a:t> s </a:t>
            </a:r>
            <a:r>
              <a:rPr lang="en-US" sz="2400" b="0" dirty="0">
                <a:solidFill>
                  <a:srgbClr val="0000FF"/>
                </a:solidFill>
                <a:effectLst/>
                <a:latin typeface="Consolas" panose="020B0609020204030204" pitchFamily="49" charset="0"/>
              </a:rPr>
              <a:t>not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range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r>
              <a:rPr lang="en-US" sz="2400" b="0" dirty="0">
                <a:solidFill>
                  <a:srgbClr val="098658"/>
                </a:solidFill>
                <a:effectLst/>
                <a:latin typeface="Consolas" panose="020B0609020204030204" pitchFamily="49" charset="0"/>
              </a:rPr>
              <a:t>6</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s = int(input(</a:t>
            </a:r>
            <a:r>
              <a:rPr lang="en-US" sz="2400" b="0" dirty="0">
                <a:solidFill>
                  <a:srgbClr val="A31515"/>
                </a:solidFill>
                <a:effectLst/>
                <a:latin typeface="Consolas" panose="020B0609020204030204" pitchFamily="49" charset="0"/>
              </a:rPr>
              <a:t>"Xin </a:t>
            </a:r>
            <a:r>
              <a:rPr lang="en-US" sz="2400" b="0" dirty="0" err="1">
                <a:solidFill>
                  <a:srgbClr val="A31515"/>
                </a:solidFill>
                <a:effectLst/>
                <a:latin typeface="Consolas" panose="020B0609020204030204" pitchFamily="49" charset="0"/>
              </a:rPr>
              <a:t>moi</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danh</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gia</a:t>
            </a:r>
            <a:r>
              <a:rPr lang="en-US" sz="2400" b="0" dirty="0">
                <a:solidFill>
                  <a:srgbClr val="A31515"/>
                </a:solidFill>
                <a:effectLst/>
                <a:latin typeface="Consolas" panose="020B0609020204030204" pitchFamily="49" charset="0"/>
              </a:rPr>
              <a:t>: "</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print(</a:t>
            </a:r>
            <a:r>
              <a:rPr lang="en-US" sz="2400" b="0" dirty="0" err="1">
                <a:solidFill>
                  <a:srgbClr val="0000FF"/>
                </a:solidFill>
                <a:effectLst/>
                <a:latin typeface="Consolas" panose="020B0609020204030204" pitchFamily="49" charset="0"/>
              </a:rPr>
              <a:t>f</a:t>
            </a:r>
            <a:r>
              <a:rPr lang="en-US" sz="2400" b="0" dirty="0" err="1">
                <a:solidFill>
                  <a:srgbClr val="A31515"/>
                </a:solidFill>
                <a:effectLst/>
                <a:latin typeface="Consolas" panose="020B0609020204030204" pitchFamily="49" charset="0"/>
              </a:rPr>
              <a:t>"Ban</a:t>
            </a:r>
            <a:r>
              <a:rPr lang="en-US" sz="2400" b="0" dirty="0">
                <a:solidFill>
                  <a:srgbClr val="A31515"/>
                </a:solidFill>
                <a:effectLst/>
                <a:latin typeface="Consolas" panose="020B0609020204030204" pitchFamily="49" charset="0"/>
              </a:rPr>
              <a:t> da </a:t>
            </a:r>
            <a:r>
              <a:rPr lang="en-US" sz="2400" b="0" dirty="0" err="1">
                <a:solidFill>
                  <a:srgbClr val="A31515"/>
                </a:solidFill>
                <a:effectLst/>
                <a:latin typeface="Consolas" panose="020B0609020204030204" pitchFamily="49" charset="0"/>
              </a:rPr>
              <a:t>danh</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gia</a:t>
            </a:r>
            <a:r>
              <a:rPr lang="en-US" sz="2400" b="0" dirty="0">
                <a:solidFill>
                  <a:srgbClr val="A31515"/>
                </a:solidFill>
                <a:effectLst/>
                <a:latin typeface="Consolas" panose="020B0609020204030204" pitchFamily="49" charset="0"/>
              </a:rPr>
              <a:t> chat </a:t>
            </a:r>
            <a:r>
              <a:rPr lang="en-US" sz="2400" b="0" dirty="0" err="1">
                <a:solidFill>
                  <a:srgbClr val="A31515"/>
                </a:solidFill>
                <a:effectLst/>
                <a:latin typeface="Consolas" panose="020B0609020204030204" pitchFamily="49" charset="0"/>
              </a:rPr>
              <a:t>luong</a:t>
            </a:r>
            <a:r>
              <a:rPr lang="en-US" sz="2400" b="0" dirty="0">
                <a:solidFill>
                  <a:srgbClr val="A31515"/>
                </a:solidFill>
                <a:effectLst/>
                <a:latin typeface="Consolas" panose="020B0609020204030204" pitchFamily="49" charset="0"/>
              </a:rPr>
              <a:t> </a:t>
            </a:r>
            <a:r>
              <a:rPr lang="en-US" sz="2400" b="0" dirty="0">
                <a:solidFill>
                  <a:srgbClr val="000000"/>
                </a:solidFill>
                <a:effectLst/>
                <a:latin typeface="Consolas" panose="020B0609020204030204" pitchFamily="49" charset="0"/>
              </a:rPr>
              <a:t>{s}</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p:txBody>
      </p:sp>
      <p:sp>
        <p:nvSpPr>
          <p:cNvPr id="13" name="Google Shape;788;p34">
            <a:extLst>
              <a:ext uri="{FF2B5EF4-FFF2-40B4-BE49-F238E27FC236}">
                <a16:creationId xmlns:a16="http://schemas.microsoft.com/office/drawing/2014/main" id="{DEBA5A97-3B19-4EAF-9A06-96753A968ED7}"/>
              </a:ext>
            </a:extLst>
          </p:cNvPr>
          <p:cNvSpPr/>
          <p:nvPr/>
        </p:nvSpPr>
        <p:spPr>
          <a:xfrm>
            <a:off x="1260786" y="2239832"/>
            <a:ext cx="10077773"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Nhận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đánh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lượng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dịch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5*,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nhập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trị</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thuộc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 2; 3; 4; 5}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đánh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dirty="0"/>
              <a:t>1. </a:t>
            </a:r>
            <a:r>
              <a:rPr lang="en-US" sz="3200" dirty="0" err="1"/>
              <a:t>Các</a:t>
            </a:r>
            <a:r>
              <a:rPr lang="en-US" sz="3200" dirty="0"/>
              <a:t> </a:t>
            </a:r>
            <a:r>
              <a:rPr lang="en-US" sz="3200" dirty="0" err="1"/>
              <a:t>phương</a:t>
            </a:r>
            <a:r>
              <a:rPr lang="en-US" sz="3200" dirty="0"/>
              <a:t> </a:t>
            </a:r>
            <a:r>
              <a:rPr lang="en-US" sz="3200" dirty="0" err="1"/>
              <a:t>pháp</a:t>
            </a:r>
            <a:r>
              <a:rPr lang="en-US" sz="3200" dirty="0"/>
              <a:t> </a:t>
            </a:r>
            <a:r>
              <a:rPr lang="en-US" sz="3200" dirty="0" err="1"/>
              <a:t>lập</a:t>
            </a:r>
            <a:r>
              <a:rPr lang="en-US" sz="3200" dirty="0"/>
              <a:t> </a:t>
            </a:r>
            <a:r>
              <a:rPr lang="en-US" sz="3200" dirty="0" err="1"/>
              <a:t>trình</a:t>
            </a:r>
            <a:endParaRPr sz="3200" dirty="0"/>
          </a:p>
        </p:txBody>
      </p:sp>
      <p:sp>
        <p:nvSpPr>
          <p:cNvPr id="218" name="Google Shape;218;p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225" name="Google Shape;225;p4"/>
          <p:cNvSpPr txBox="1"/>
          <p:nvPr/>
        </p:nvSpPr>
        <p:spPr>
          <a:xfrm>
            <a:off x="243724" y="6047626"/>
            <a:ext cx="4724400" cy="899972"/>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chemeClr val="accent3"/>
              </a:buClr>
              <a:buSzPts val="2200"/>
              <a:buFont typeface="Georgia"/>
              <a:buNone/>
            </a:pPr>
            <a:r>
              <a:rPr lang="en-US" sz="2200" dirty="0">
                <a:solidFill>
                  <a:srgbClr val="006699"/>
                </a:solidFill>
                <a:latin typeface="Times New Roman" panose="02020603050405020304" pitchFamily="18" charset="0"/>
                <a:ea typeface="Times"/>
                <a:cs typeface="Times New Roman" panose="02020603050405020304" pitchFamily="18" charset="0"/>
                <a:sym typeface="Wingdings" panose="05000000000000000000" pitchFamily="2" charset="2"/>
              </a:rPr>
              <a: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Câu</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hỏi</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đặt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ra: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đây</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là</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quy</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trình</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gì</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a:t>
            </a:r>
            <a:endParaRPr sz="2200" dirty="0">
              <a:solidFill>
                <a:srgbClr val="006699"/>
              </a:solidFill>
              <a:latin typeface="Times New Roman" panose="02020603050405020304" pitchFamily="18" charset="0"/>
              <a:ea typeface="Times"/>
              <a:cs typeface="Times New Roman" panose="02020603050405020304" pitchFamily="18" charset="0"/>
              <a:sym typeface="Times"/>
            </a:endParaRPr>
          </a:p>
        </p:txBody>
      </p:sp>
      <p:sp>
        <p:nvSpPr>
          <p:cNvPr id="226" name="Google Shape;226;p4"/>
          <p:cNvSpPr/>
          <p:nvPr/>
        </p:nvSpPr>
        <p:spPr>
          <a:xfrm>
            <a:off x="1108561" y="5652365"/>
            <a:ext cx="10988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cap="none" dirty="0" err="1">
                <a:solidFill>
                  <a:schemeClr val="dk1"/>
                </a:solidFill>
                <a:latin typeface="Times New Roman" panose="02020603050405020304" pitchFamily="18" charset="0"/>
                <a:ea typeface="Georgia"/>
                <a:cs typeface="Times New Roman" panose="02020603050405020304" pitchFamily="18" charset="0"/>
                <a:sym typeface="Georgia"/>
              </a:rPr>
              <a:t>Bước</a:t>
            </a:r>
            <a:r>
              <a:rPr lang="en-US" sz="2000" b="0" cap="none" dirty="0">
                <a:solidFill>
                  <a:schemeClr val="dk1"/>
                </a:solidFill>
                <a:latin typeface="Times New Roman" panose="02020603050405020304" pitchFamily="18" charset="0"/>
                <a:ea typeface="Georgia"/>
                <a:cs typeface="Times New Roman" panose="02020603050405020304" pitchFamily="18" charset="0"/>
                <a:sym typeface="Georgia"/>
              </a:rPr>
              <a:t> 1</a:t>
            </a:r>
            <a:endParaRPr dirty="0">
              <a:latin typeface="Times New Roman" panose="02020603050405020304" pitchFamily="18" charset="0"/>
              <a:cs typeface="Times New Roman" panose="02020603050405020304" pitchFamily="18" charset="0"/>
            </a:endParaRPr>
          </a:p>
        </p:txBody>
      </p:sp>
      <p:sp>
        <p:nvSpPr>
          <p:cNvPr id="227" name="Google Shape;227;p4"/>
          <p:cNvSpPr/>
          <p:nvPr/>
        </p:nvSpPr>
        <p:spPr>
          <a:xfrm>
            <a:off x="3375507" y="5652365"/>
            <a:ext cx="10988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cap="none" dirty="0" err="1">
                <a:solidFill>
                  <a:schemeClr val="dk1"/>
                </a:solidFill>
                <a:latin typeface="Times New Roman" panose="02020603050405020304" pitchFamily="18" charset="0"/>
                <a:ea typeface="Georgia"/>
                <a:cs typeface="Times New Roman" panose="02020603050405020304" pitchFamily="18" charset="0"/>
                <a:sym typeface="Georgia"/>
              </a:rPr>
              <a:t>Bước</a:t>
            </a:r>
            <a:r>
              <a:rPr lang="en-US" sz="2000" b="0" cap="none" dirty="0">
                <a:solidFill>
                  <a:schemeClr val="dk1"/>
                </a:solidFill>
                <a:latin typeface="Times New Roman" panose="02020603050405020304" pitchFamily="18" charset="0"/>
                <a:ea typeface="Georgia"/>
                <a:cs typeface="Times New Roman" panose="02020603050405020304" pitchFamily="18" charset="0"/>
                <a:sym typeface="Georgia"/>
              </a:rPr>
              <a:t> 2</a:t>
            </a:r>
            <a:endParaRPr dirty="0">
              <a:latin typeface="Times New Roman" panose="02020603050405020304" pitchFamily="18" charset="0"/>
              <a:cs typeface="Times New Roman" panose="02020603050405020304" pitchFamily="18" charset="0"/>
            </a:endParaRPr>
          </a:p>
        </p:txBody>
      </p:sp>
      <p:sp>
        <p:nvSpPr>
          <p:cNvPr id="228" name="Google Shape;228;p4"/>
          <p:cNvSpPr/>
          <p:nvPr/>
        </p:nvSpPr>
        <p:spPr>
          <a:xfrm>
            <a:off x="5636578" y="5647516"/>
            <a:ext cx="10988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cap="none" dirty="0" err="1">
                <a:solidFill>
                  <a:schemeClr val="dk1"/>
                </a:solidFill>
                <a:latin typeface="Times New Roman" panose="02020603050405020304" pitchFamily="18" charset="0"/>
                <a:ea typeface="Georgia"/>
                <a:cs typeface="Times New Roman" panose="02020603050405020304" pitchFamily="18" charset="0"/>
                <a:sym typeface="Georgia"/>
              </a:rPr>
              <a:t>Bước</a:t>
            </a:r>
            <a:r>
              <a:rPr lang="en-US" sz="2000" b="0" cap="none" dirty="0">
                <a:solidFill>
                  <a:schemeClr val="dk1"/>
                </a:solidFill>
                <a:latin typeface="Times New Roman" panose="02020603050405020304" pitchFamily="18" charset="0"/>
                <a:ea typeface="Georgia"/>
                <a:cs typeface="Times New Roman" panose="02020603050405020304" pitchFamily="18" charset="0"/>
                <a:sym typeface="Georgia"/>
              </a:rPr>
              <a:t> 3</a:t>
            </a:r>
            <a:endParaRPr dirty="0">
              <a:latin typeface="Times New Roman" panose="02020603050405020304" pitchFamily="18" charset="0"/>
              <a:cs typeface="Times New Roman" panose="02020603050405020304" pitchFamily="18" charset="0"/>
            </a:endParaRPr>
          </a:p>
        </p:txBody>
      </p:sp>
      <p:sp>
        <p:nvSpPr>
          <p:cNvPr id="229" name="Google Shape;229;p4"/>
          <p:cNvSpPr/>
          <p:nvPr/>
        </p:nvSpPr>
        <p:spPr>
          <a:xfrm>
            <a:off x="7931083" y="5647516"/>
            <a:ext cx="10988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cap="none" dirty="0" err="1">
                <a:solidFill>
                  <a:schemeClr val="dk1"/>
                </a:solidFill>
                <a:latin typeface="Times New Roman" panose="02020603050405020304" pitchFamily="18" charset="0"/>
                <a:ea typeface="Georgia"/>
                <a:cs typeface="Times New Roman" panose="02020603050405020304" pitchFamily="18" charset="0"/>
                <a:sym typeface="Georgia"/>
              </a:rPr>
              <a:t>Bước</a:t>
            </a:r>
            <a:r>
              <a:rPr lang="en-US" sz="2000" b="0" cap="none" dirty="0">
                <a:solidFill>
                  <a:schemeClr val="dk1"/>
                </a:solidFill>
                <a:latin typeface="Times New Roman" panose="02020603050405020304" pitchFamily="18" charset="0"/>
                <a:ea typeface="Georgia"/>
                <a:cs typeface="Times New Roman" panose="02020603050405020304" pitchFamily="18" charset="0"/>
                <a:sym typeface="Georgia"/>
              </a:rPr>
              <a:t> 4</a:t>
            </a:r>
            <a:endParaRPr dirty="0">
              <a:latin typeface="Times New Roman" panose="02020603050405020304" pitchFamily="18" charset="0"/>
              <a:cs typeface="Times New Roman" panose="02020603050405020304" pitchFamily="18" charset="0"/>
            </a:endParaRPr>
          </a:p>
        </p:txBody>
      </p:sp>
      <p:sp>
        <p:nvSpPr>
          <p:cNvPr id="230" name="Google Shape;230;p4"/>
          <p:cNvSpPr/>
          <p:nvPr/>
        </p:nvSpPr>
        <p:spPr>
          <a:xfrm>
            <a:off x="10219713" y="5647516"/>
            <a:ext cx="10988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cap="none" dirty="0" err="1">
                <a:solidFill>
                  <a:schemeClr val="dk1"/>
                </a:solidFill>
                <a:latin typeface="Times New Roman" panose="02020603050405020304" pitchFamily="18" charset="0"/>
                <a:ea typeface="Georgia"/>
                <a:cs typeface="Times New Roman" panose="02020603050405020304" pitchFamily="18" charset="0"/>
                <a:sym typeface="Georgia"/>
              </a:rPr>
              <a:t>Bước</a:t>
            </a:r>
            <a:r>
              <a:rPr lang="en-US" sz="2000" b="0" cap="none" dirty="0">
                <a:solidFill>
                  <a:schemeClr val="dk1"/>
                </a:solidFill>
                <a:latin typeface="Times New Roman" panose="02020603050405020304" pitchFamily="18" charset="0"/>
                <a:ea typeface="Georgia"/>
                <a:cs typeface="Times New Roman" panose="02020603050405020304" pitchFamily="18" charset="0"/>
                <a:sym typeface="Georgia"/>
              </a:rPr>
              <a:t> 5</a:t>
            </a:r>
            <a:endParaRPr dirty="0">
              <a:latin typeface="Times New Roman" panose="02020603050405020304" pitchFamily="18" charset="0"/>
              <a:cs typeface="Times New Roman" panose="02020603050405020304" pitchFamily="18" charset="0"/>
            </a:endParaRPr>
          </a:p>
        </p:txBody>
      </p:sp>
      <p:grpSp>
        <p:nvGrpSpPr>
          <p:cNvPr id="232" name="Google Shape;232;p4"/>
          <p:cNvGrpSpPr/>
          <p:nvPr/>
        </p:nvGrpSpPr>
        <p:grpSpPr>
          <a:xfrm>
            <a:off x="455118" y="1237488"/>
            <a:ext cx="5255048" cy="451694"/>
            <a:chOff x="253387" y="711409"/>
            <a:chExt cx="5255048" cy="451694"/>
          </a:xfrm>
        </p:grpSpPr>
        <p:sp>
          <p:nvSpPr>
            <p:cNvPr id="233" name="Google Shape;233;p4"/>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34" name="Google Shape;234;p4"/>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35" name="Google Shape;235;p4"/>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Ví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dụ</a:t>
              </a:r>
              <a:r>
                <a:rPr lang="en-US" sz="2400" b="1" i="0" u="none" strike="noStrike" cap="none" dirty="0">
                  <a:solidFill>
                    <a:srgbClr val="0075A2"/>
                  </a:solidFill>
                  <a:latin typeface="Arial"/>
                  <a:ea typeface="Arial"/>
                  <a:cs typeface="Arial"/>
                  <a:sym typeface="Arial"/>
                </a:rPr>
                <a:t> 1</a:t>
              </a:r>
              <a:endParaRPr dirty="0"/>
            </a:p>
          </p:txBody>
        </p:sp>
      </p:grpSp>
      <p:pic>
        <p:nvPicPr>
          <p:cNvPr id="3" name="Picture 2" descr="Application&#10;&#10;Description automatically generated with medium confidence">
            <a:extLst>
              <a:ext uri="{FF2B5EF4-FFF2-40B4-BE49-F238E27FC236}">
                <a16:creationId xmlns:a16="http://schemas.microsoft.com/office/drawing/2014/main" id="{7BB4F9DF-A0D2-4E21-B316-828226C4748D}"/>
              </a:ext>
            </a:extLst>
          </p:cNvPr>
          <p:cNvPicPr>
            <a:picLocks noChangeAspect="1"/>
          </p:cNvPicPr>
          <p:nvPr/>
        </p:nvPicPr>
        <p:blipFill>
          <a:blip r:embed="rId3"/>
          <a:stretch>
            <a:fillRect/>
          </a:stretch>
        </p:blipFill>
        <p:spPr>
          <a:xfrm>
            <a:off x="814708" y="1780881"/>
            <a:ext cx="1686569" cy="3747932"/>
          </a:xfrm>
          <a:prstGeom prst="rect">
            <a:avLst/>
          </a:prstGeom>
        </p:spPr>
      </p:pic>
      <p:pic>
        <p:nvPicPr>
          <p:cNvPr id="5" name="Picture 4" descr="A screenshot of a cell phone&#10;&#10;Description automatically generated with medium confidence">
            <a:extLst>
              <a:ext uri="{FF2B5EF4-FFF2-40B4-BE49-F238E27FC236}">
                <a16:creationId xmlns:a16="http://schemas.microsoft.com/office/drawing/2014/main" id="{0B0E170A-145D-44A3-B189-4C3C156144BA}"/>
              </a:ext>
            </a:extLst>
          </p:cNvPr>
          <p:cNvPicPr>
            <a:picLocks noChangeAspect="1"/>
          </p:cNvPicPr>
          <p:nvPr/>
        </p:nvPicPr>
        <p:blipFill>
          <a:blip r:embed="rId4"/>
          <a:stretch>
            <a:fillRect/>
          </a:stretch>
        </p:blipFill>
        <p:spPr>
          <a:xfrm>
            <a:off x="3081654" y="1780881"/>
            <a:ext cx="1686569" cy="374793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3AD0703-400C-4B55-8586-96B3DEBF5969}"/>
              </a:ext>
            </a:extLst>
          </p:cNvPr>
          <p:cNvPicPr>
            <a:picLocks noChangeAspect="1"/>
          </p:cNvPicPr>
          <p:nvPr/>
        </p:nvPicPr>
        <p:blipFill>
          <a:blip r:embed="rId5"/>
          <a:stretch>
            <a:fillRect/>
          </a:stretch>
        </p:blipFill>
        <p:spPr>
          <a:xfrm>
            <a:off x="5348600" y="1780880"/>
            <a:ext cx="1686570" cy="3747933"/>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0788324-1D79-427B-9224-F7F60814FEE1}"/>
              </a:ext>
            </a:extLst>
          </p:cNvPr>
          <p:cNvPicPr>
            <a:picLocks noChangeAspect="1"/>
          </p:cNvPicPr>
          <p:nvPr/>
        </p:nvPicPr>
        <p:blipFill>
          <a:blip r:embed="rId6"/>
          <a:stretch>
            <a:fillRect/>
          </a:stretch>
        </p:blipFill>
        <p:spPr>
          <a:xfrm>
            <a:off x="7637230" y="1780881"/>
            <a:ext cx="1686569" cy="3747932"/>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36837CD4-C62A-4614-BBC1-041D6BF3DA0E}"/>
              </a:ext>
            </a:extLst>
          </p:cNvPr>
          <p:cNvPicPr>
            <a:picLocks noChangeAspect="1"/>
          </p:cNvPicPr>
          <p:nvPr/>
        </p:nvPicPr>
        <p:blipFill>
          <a:blip r:embed="rId7"/>
          <a:stretch>
            <a:fillRect/>
          </a:stretch>
        </p:blipFill>
        <p:spPr>
          <a:xfrm>
            <a:off x="9925859" y="1780880"/>
            <a:ext cx="1686570" cy="3747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500"/>
                                        <p:tgtEl>
                                          <p:spTgt spid="2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5"/>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797" name="Google Shape;797;p35"/>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798" name="Google Shape;798;p35"/>
          <p:cNvGrpSpPr/>
          <p:nvPr/>
        </p:nvGrpSpPr>
        <p:grpSpPr>
          <a:xfrm>
            <a:off x="1295400" y="1072306"/>
            <a:ext cx="5255048" cy="451694"/>
            <a:chOff x="253387" y="711409"/>
            <a:chExt cx="5255048" cy="451694"/>
          </a:xfrm>
        </p:grpSpPr>
        <p:sp>
          <p:nvSpPr>
            <p:cNvPr id="799" name="Google Shape;799;p35"/>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00" name="Google Shape;800;p35"/>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01" name="Google Shape;801;p35"/>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Cấu</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trúc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lặp</a:t>
              </a:r>
              <a:r>
                <a:rPr lang="en-US" sz="2400" b="1" i="0" u="none" strike="noStrike" cap="none" dirty="0">
                  <a:solidFill>
                    <a:srgbClr val="0075A2"/>
                  </a:solidFill>
                  <a:latin typeface="Arial"/>
                  <a:ea typeface="Arial"/>
                  <a:cs typeface="Arial"/>
                  <a:sym typeface="Arial"/>
                </a:rPr>
                <a:t> while</a:t>
              </a:r>
              <a:endParaRPr dirty="0"/>
            </a:p>
          </p:txBody>
        </p:sp>
      </p:grpSp>
      <p:sp>
        <p:nvSpPr>
          <p:cNvPr id="802" name="Google Shape;802;p35"/>
          <p:cNvSpPr/>
          <p:nvPr/>
        </p:nvSpPr>
        <p:spPr>
          <a:xfrm>
            <a:off x="1427603" y="1610487"/>
            <a:ext cx="9616194"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Khi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while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ta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rõ</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điều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trường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hợp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dưới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đây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solidFill>
                <a:schemeClr val="dk1"/>
              </a:solidFill>
              <a:latin typeface="Times New Roman" panose="02020603050405020304" pitchFamily="18" charset="0"/>
              <a:cs typeface="Times New Roman" panose="02020603050405020304" pitchFamily="18" charset="0"/>
              <a:sym typeface="Arial"/>
            </a:endParaRPr>
          </a:p>
        </p:txBody>
      </p:sp>
      <p:sp>
        <p:nvSpPr>
          <p:cNvPr id="11" name="TextBox 10">
            <a:extLst>
              <a:ext uri="{FF2B5EF4-FFF2-40B4-BE49-F238E27FC236}">
                <a16:creationId xmlns:a16="http://schemas.microsoft.com/office/drawing/2014/main" id="{8CA6445F-5331-4AB6-B3B1-7DA0942414E3}"/>
              </a:ext>
            </a:extLst>
          </p:cNvPr>
          <p:cNvSpPr txBox="1"/>
          <p:nvPr/>
        </p:nvSpPr>
        <p:spPr>
          <a:xfrm>
            <a:off x="1559806" y="3756100"/>
            <a:ext cx="9793994" cy="2308324"/>
          </a:xfrm>
          <a:prstGeom prst="rect">
            <a:avLst/>
          </a:prstGeom>
          <a:noFill/>
        </p:spPr>
        <p:txBody>
          <a:bodyPr wrap="square">
            <a:spAutoFit/>
          </a:bodyPr>
          <a:lstStyle/>
          <a:p>
            <a:r>
              <a:rPr lang="vi-VN" sz="2400" b="0" dirty="0">
                <a:solidFill>
                  <a:srgbClr val="000000"/>
                </a:solidFill>
                <a:effectLst/>
                <a:latin typeface="Consolas" panose="020B0609020204030204" pitchFamily="49" charset="0"/>
              </a:rPr>
              <a:t>s = </a:t>
            </a:r>
            <a:r>
              <a:rPr lang="vi-VN" sz="2400" b="0" dirty="0">
                <a:solidFill>
                  <a:srgbClr val="098658"/>
                </a:solidFill>
                <a:effectLst/>
                <a:latin typeface="Consolas" panose="020B0609020204030204" pitchFamily="49" charset="0"/>
              </a:rPr>
              <a:t>1</a:t>
            </a:r>
            <a:endParaRPr lang="vi-VN" sz="2400" b="0" dirty="0">
              <a:solidFill>
                <a:srgbClr val="000000"/>
              </a:solidFill>
              <a:effectLst/>
              <a:latin typeface="Consolas" panose="020B0609020204030204" pitchFamily="49" charset="0"/>
            </a:endParaRPr>
          </a:p>
          <a:p>
            <a:r>
              <a:rPr lang="vi-VN" sz="2400" b="0" dirty="0">
                <a:solidFill>
                  <a:srgbClr val="000000"/>
                </a:solidFill>
                <a:effectLst/>
                <a:latin typeface="Consolas" panose="020B0609020204030204" pitchFamily="49" charset="0"/>
              </a:rPr>
              <a:t/>
            </a:r>
            <a:br>
              <a:rPr lang="vi-VN" sz="2400" b="0" dirty="0">
                <a:solidFill>
                  <a:srgbClr val="000000"/>
                </a:solidFill>
                <a:effectLst/>
                <a:latin typeface="Consolas" panose="020B0609020204030204" pitchFamily="49" charset="0"/>
              </a:rPr>
            </a:br>
            <a:r>
              <a:rPr lang="vi-VN" sz="2400" b="0" dirty="0">
                <a:solidFill>
                  <a:srgbClr val="0000FF"/>
                </a:solidFill>
                <a:effectLst/>
                <a:latin typeface="Consolas" panose="020B0609020204030204" pitchFamily="49" charset="0"/>
              </a:rPr>
              <a:t>while</a:t>
            </a:r>
            <a:r>
              <a:rPr lang="vi-VN" sz="2400" b="0" dirty="0">
                <a:solidFill>
                  <a:srgbClr val="000000"/>
                </a:solidFill>
                <a:effectLst/>
                <a:latin typeface="Consolas" panose="020B0609020204030204" pitchFamily="49" charset="0"/>
              </a:rPr>
              <a:t> s &gt; </a:t>
            </a:r>
            <a:r>
              <a:rPr lang="vi-VN" sz="2400" b="0" dirty="0">
                <a:solidFill>
                  <a:srgbClr val="098658"/>
                </a:solidFill>
                <a:effectLst/>
                <a:latin typeface="Consolas" panose="020B0609020204030204" pitchFamily="49" charset="0"/>
              </a:rPr>
              <a:t>0</a:t>
            </a:r>
            <a:r>
              <a:rPr lang="vi-VN" sz="2400" b="0" dirty="0">
                <a:solidFill>
                  <a:srgbClr val="000000"/>
                </a:solidFill>
                <a:effectLst/>
                <a:latin typeface="Consolas" panose="020B0609020204030204" pitchFamily="49" charset="0"/>
              </a:rPr>
              <a:t>:</a:t>
            </a:r>
          </a:p>
          <a:p>
            <a:r>
              <a:rPr lang="vi-VN" sz="2400" b="0" dirty="0">
                <a:solidFill>
                  <a:srgbClr val="000000"/>
                </a:solidFill>
                <a:effectLst/>
                <a:latin typeface="Consolas" panose="020B0609020204030204" pitchFamily="49" charset="0"/>
              </a:rPr>
              <a:t>    s = s + </a:t>
            </a:r>
            <a:r>
              <a:rPr lang="vi-VN" sz="2400" b="0" dirty="0">
                <a:solidFill>
                  <a:srgbClr val="098658"/>
                </a:solidFill>
                <a:effectLst/>
                <a:latin typeface="Consolas" panose="020B0609020204030204" pitchFamily="49" charset="0"/>
              </a:rPr>
              <a:t>1</a:t>
            </a:r>
            <a:endParaRPr lang="vi-VN" sz="2400" b="0" dirty="0">
              <a:solidFill>
                <a:srgbClr val="000000"/>
              </a:solidFill>
              <a:effectLst/>
              <a:latin typeface="Consolas" panose="020B0609020204030204" pitchFamily="49" charset="0"/>
            </a:endParaRPr>
          </a:p>
          <a:p>
            <a:r>
              <a:rPr lang="vi-VN" sz="2400" b="0" dirty="0">
                <a:solidFill>
                  <a:srgbClr val="000000"/>
                </a:solidFill>
                <a:effectLst/>
                <a:latin typeface="Consolas" panose="020B0609020204030204" pitchFamily="49" charset="0"/>
              </a:rPr>
              <a:t>    print(s)</a:t>
            </a:r>
          </a:p>
          <a:p>
            <a:r>
              <a:rPr lang="vi-VN" sz="2400" b="0" dirty="0">
                <a:solidFill>
                  <a:srgbClr val="000000"/>
                </a:solidFill>
                <a:effectLst/>
                <a:latin typeface="Consolas" panose="020B0609020204030204" pitchFamily="49" charset="0"/>
              </a:rPr>
              <a:t>    </a:t>
            </a:r>
            <a:r>
              <a:rPr lang="vi-VN" sz="2400" b="0" dirty="0">
                <a:solidFill>
                  <a:srgbClr val="008000"/>
                </a:solidFill>
                <a:effectLst/>
                <a:latin typeface="Consolas" panose="020B0609020204030204" pitchFamily="49" charset="0"/>
              </a:rPr>
              <a:t>#Vì s luôn lớn hơn 0 nên vòng lặp không thể kết thúc.</a:t>
            </a:r>
            <a:endParaRPr lang="vi-VN" sz="2400" b="0" dirty="0">
              <a:solidFill>
                <a:srgbClr val="000000"/>
              </a:solidFill>
              <a:effectLst/>
              <a:latin typeface="Consolas" panose="020B0609020204030204" pitchFamily="49"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6"/>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10" name="Google Shape;810;p36"/>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811" name="Google Shape;811;p36"/>
          <p:cNvGrpSpPr/>
          <p:nvPr/>
        </p:nvGrpSpPr>
        <p:grpSpPr>
          <a:xfrm>
            <a:off x="1295400" y="1072306"/>
            <a:ext cx="5255048" cy="451694"/>
            <a:chOff x="253387" y="711409"/>
            <a:chExt cx="5255048" cy="451694"/>
          </a:xfrm>
        </p:grpSpPr>
        <p:sp>
          <p:nvSpPr>
            <p:cNvPr id="812" name="Google Shape;812;p36"/>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13" name="Google Shape;813;p36"/>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14" name="Google Shape;814;p36"/>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lặp for</a:t>
              </a:r>
              <a:endParaRPr/>
            </a:p>
          </p:txBody>
        </p:sp>
      </p:grpSp>
      <p:sp>
        <p:nvSpPr>
          <p:cNvPr id="815" name="Google Shape;815;p36"/>
          <p:cNvSpPr/>
          <p:nvPr/>
        </p:nvSpPr>
        <p:spPr>
          <a:xfrm>
            <a:off x="1295400" y="1678029"/>
            <a:ext cx="10363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for</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tuần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việc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16" name="Google Shape;816;p36"/>
          <p:cNvSpPr/>
          <p:nvPr/>
        </p:nvSpPr>
        <p:spPr>
          <a:xfrm>
            <a:off x="1361501" y="2372332"/>
            <a:ext cx="22694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panose="02020603050405020304" pitchFamily="18" charset="0"/>
                <a:ea typeface="Georgia"/>
                <a:cs typeface="Times New Roman" panose="02020603050405020304" pitchFamily="18" charset="0"/>
                <a:sym typeface="Georgia"/>
              </a:rPr>
              <a:t>Cú pháp:</a:t>
            </a:r>
            <a:endParaRPr sz="24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13" name="TextBox 12">
            <a:extLst>
              <a:ext uri="{FF2B5EF4-FFF2-40B4-BE49-F238E27FC236}">
                <a16:creationId xmlns:a16="http://schemas.microsoft.com/office/drawing/2014/main" id="{2BB88FD1-83D7-45A0-9112-E986D9515624}"/>
              </a:ext>
            </a:extLst>
          </p:cNvPr>
          <p:cNvSpPr txBox="1"/>
          <p:nvPr/>
        </p:nvSpPr>
        <p:spPr>
          <a:xfrm>
            <a:off x="1493704" y="2884648"/>
            <a:ext cx="4487869"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&lt;variable&gt;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&lt;data&gt;:</a:t>
            </a:r>
          </a:p>
          <a:p>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#code</a:t>
            </a:r>
            <a:endParaRPr lang="en-US" sz="2400" b="0" dirty="0">
              <a:solidFill>
                <a:srgbClr val="000000"/>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55AD4DC-CF4D-4A0F-92E3-0526307DCE71}"/>
              </a:ext>
            </a:extLst>
          </p:cNvPr>
          <p:cNvSpPr txBox="1"/>
          <p:nvPr/>
        </p:nvSpPr>
        <p:spPr>
          <a:xfrm>
            <a:off x="6477000" y="2884648"/>
            <a:ext cx="5598886" cy="3046988"/>
          </a:xfrm>
          <a:prstGeom prst="rect">
            <a:avLst/>
          </a:prstGeom>
          <a:noFill/>
        </p:spPr>
        <p:txBody>
          <a:bodyPr wrap="square">
            <a:spAutoFit/>
          </a:bodyPr>
          <a:lstStyle/>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#0 1 2 3 4 5 6 7 8 9</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#1 2 3 4 5 6 7 8 9</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#1 3 5 7 9</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#10 9 8 7 6 5 4 3 2 1</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10</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#10 8 6 4 2</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a:p>
            <a:r>
              <a:rPr lang="en-US" sz="1600" b="0" dirty="0">
                <a:solidFill>
                  <a:srgbClr val="0000FF"/>
                </a:solidFill>
                <a:effectLst/>
                <a:latin typeface="Consolas" panose="020B0609020204030204" pitchFamily="49" charset="0"/>
              </a:rPr>
              <a:t>for</a:t>
            </a:r>
            <a:r>
              <a:rPr lang="en-US" sz="1600" b="0" dirty="0">
                <a:solidFill>
                  <a:srgbClr val="000000"/>
                </a:solidFill>
                <a:effectLst/>
                <a:latin typeface="Consolas" panose="020B0609020204030204" pitchFamily="49" charset="0"/>
              </a:rPr>
              <a:t> n </a:t>
            </a:r>
            <a:r>
              <a:rPr lang="en-US" sz="1600" b="0" dirty="0">
                <a:solidFill>
                  <a:srgbClr val="0000FF"/>
                </a:solidFill>
                <a:effectLst/>
                <a:latin typeface="Consolas" panose="020B0609020204030204" pitchFamily="49" charset="0"/>
              </a:rPr>
              <a:t>in</a:t>
            </a:r>
            <a:r>
              <a:rPr lang="en-US" sz="1600" b="0" dirty="0">
                <a:solidFill>
                  <a:srgbClr val="000000"/>
                </a:solidFill>
                <a:effectLst/>
                <a:latin typeface="Consolas" panose="020B0609020204030204" pitchFamily="49" charset="0"/>
              </a:rPr>
              <a:t> range (</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11</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#2 4 6 8 10</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print(n, end=</a:t>
            </a:r>
            <a:r>
              <a:rPr lang="en-US" sz="1600" b="0" dirty="0">
                <a:solidFill>
                  <a:srgbClr val="A31515"/>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7"/>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25" name="Google Shape;825;p37"/>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826" name="Google Shape;826;p37"/>
          <p:cNvGrpSpPr/>
          <p:nvPr/>
        </p:nvGrpSpPr>
        <p:grpSpPr>
          <a:xfrm>
            <a:off x="1295400" y="1072306"/>
            <a:ext cx="5255048" cy="451694"/>
            <a:chOff x="253387" y="711409"/>
            <a:chExt cx="5255048" cy="451694"/>
          </a:xfrm>
        </p:grpSpPr>
        <p:sp>
          <p:nvSpPr>
            <p:cNvPr id="827" name="Google Shape;827;p37"/>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28" name="Google Shape;828;p37"/>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29" name="Google Shape;829;p37"/>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Cấu trúc lặp for</a:t>
              </a:r>
              <a:endParaRPr/>
            </a:p>
          </p:txBody>
        </p:sp>
      </p:grpSp>
      <p:sp>
        <p:nvSpPr>
          <p:cNvPr id="831" name="Google Shape;831;p37"/>
          <p:cNvSpPr/>
          <p:nvPr/>
        </p:nvSpPr>
        <p:spPr>
          <a:xfrm>
            <a:off x="1295400" y="1678029"/>
            <a:ext cx="103632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Vòng</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i="1"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i="1" dirty="0">
                <a:solidFill>
                  <a:schemeClr val="dk1"/>
                </a:solidFill>
                <a:latin typeface="Times New Roman" panose="02020603050405020304" pitchFamily="18" charset="0"/>
                <a:ea typeface="Georgia"/>
                <a:cs typeface="Times New Roman" panose="02020603050405020304" pitchFamily="18" charset="0"/>
                <a:sym typeface="Georgia"/>
              </a:rPr>
              <a:t> for</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thao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với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biết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trước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với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kiểu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dữ</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liệu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danh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h</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oặc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chuỗi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endParaRPr sz="24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32" name="Google Shape;832;p37"/>
          <p:cNvSpPr/>
          <p:nvPr/>
        </p:nvSpPr>
        <p:spPr>
          <a:xfrm>
            <a:off x="1325880" y="2794891"/>
            <a:ext cx="5658244"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Xét</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bài</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toán</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Tính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tổng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100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tự</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nhiên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100</a:t>
            </a:r>
            <a:endParaRPr sz="24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33" name="Google Shape;833;p37"/>
          <p:cNvSpPr txBox="1"/>
          <p:nvPr/>
        </p:nvSpPr>
        <p:spPr>
          <a:xfrm>
            <a:off x="1787168" y="3819023"/>
            <a:ext cx="5055065" cy="2585283"/>
          </a:xfrm>
          <a:prstGeom prst="rect">
            <a:avLst/>
          </a:prstGeom>
          <a:noFill/>
          <a:ln>
            <a:noFill/>
          </a:ln>
        </p:spPr>
        <p:txBody>
          <a:bodyPr spcFirstLastPara="1" wrap="square" lIns="91425" tIns="45700" rIns="91425" bIns="45700" anchor="t" anchorCtr="0">
            <a:spAutoFit/>
          </a:bodyPr>
          <a:lstStyle/>
          <a:p>
            <a:r>
              <a:rPr lang="en-US" sz="2400" b="0" dirty="0">
                <a:solidFill>
                  <a:srgbClr val="000000"/>
                </a:solidFill>
                <a:effectLst/>
                <a:latin typeface="Consolas" panose="020B0609020204030204" pitchFamily="49" charset="0"/>
              </a:rPr>
              <a:t>s = </a:t>
            </a:r>
            <a:r>
              <a:rPr lang="en-US" sz="2400" b="0" dirty="0">
                <a:solidFill>
                  <a:srgbClr val="098658"/>
                </a:solidFill>
                <a:effectLst/>
                <a:latin typeface="Consolas" panose="020B0609020204030204" pitchFamily="49" charset="0"/>
              </a:rPr>
              <a:t>0</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range(</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r>
              <a:rPr lang="en-US" sz="2400" b="0" dirty="0">
                <a:solidFill>
                  <a:srgbClr val="098658"/>
                </a:solidFill>
                <a:effectLst/>
                <a:latin typeface="Consolas" panose="020B0609020204030204" pitchFamily="49" charset="0"/>
              </a:rPr>
              <a:t>101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s = s + </a:t>
            </a:r>
            <a:r>
              <a:rPr lang="en-US" sz="2400" b="0" dirty="0" err="1">
                <a:solidFill>
                  <a:srgbClr val="000000"/>
                </a:solidFill>
                <a:effectLst/>
                <a:latin typeface="Consolas" panose="020B0609020204030204" pitchFamily="49" charset="0"/>
              </a:rPr>
              <a:t>i</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print(s)</a:t>
            </a:r>
          </a:p>
          <a:p>
            <a:pPr marL="0" marR="0" lvl="0" indent="0" algn="l" rtl="0">
              <a:spcBef>
                <a:spcPts val="0"/>
              </a:spcBef>
              <a:spcAft>
                <a:spcPts val="0"/>
              </a:spcAft>
              <a:buNone/>
            </a:pPr>
            <a:endParaRPr sz="1800" dirty="0">
              <a:solidFill>
                <a:schemeClr val="dk1"/>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0" name="Google Shape;840;p38"/>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41" name="Google Shape;841;p3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842" name="Google Shape;842;p38"/>
          <p:cNvGrpSpPr/>
          <p:nvPr/>
        </p:nvGrpSpPr>
        <p:grpSpPr>
          <a:xfrm>
            <a:off x="1295400" y="1072306"/>
            <a:ext cx="5255048" cy="451694"/>
            <a:chOff x="253387" y="711409"/>
            <a:chExt cx="5255048" cy="451694"/>
          </a:xfrm>
        </p:grpSpPr>
        <p:sp>
          <p:nvSpPr>
            <p:cNvPr id="843" name="Google Shape;843;p38"/>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44" name="Google Shape;844;p38"/>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45" name="Google Shape;845;p38"/>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Phương thức (hàm xử lý)</a:t>
              </a:r>
              <a:endParaRPr/>
            </a:p>
          </p:txBody>
        </p:sp>
      </p:grpSp>
      <p:sp>
        <p:nvSpPr>
          <p:cNvPr id="846" name="Google Shape;846;p38"/>
          <p:cNvSpPr/>
          <p:nvPr/>
        </p:nvSpPr>
        <p:spPr>
          <a:xfrm>
            <a:off x="1295400" y="1678029"/>
            <a:ext cx="10363200"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hoặc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nhiều</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việc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chỉ</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chạy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47" name="Google Shape;847;p38"/>
          <p:cNvSpPr/>
          <p:nvPr/>
        </p:nvSpPr>
        <p:spPr>
          <a:xfrm>
            <a:off x="1295400" y="2833997"/>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xem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smtClean="0">
                <a:solidFill>
                  <a:schemeClr val="dk1"/>
                </a:solidFill>
                <a:latin typeface="Times New Roman" panose="02020603050405020304" pitchFamily="18" charset="0"/>
                <a:ea typeface="Georgia"/>
                <a:cs typeface="Times New Roman" panose="02020603050405020304" pitchFamily="18" charset="0"/>
                <a:sym typeface="Georgia"/>
              </a:rPr>
              <a:t>chương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con (subroutine).</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48" name="Google Shape;848;p38"/>
          <p:cNvSpPr/>
          <p:nvPr/>
        </p:nvSpPr>
        <p:spPr>
          <a:xfrm>
            <a:off x="1295400" y="3789899"/>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Câu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hỏi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sao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cần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lập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pic>
        <p:nvPicPr>
          <p:cNvPr id="3" name="Picture 2" descr="A screenshot of a cell phone&#10;&#10;Description automatically generated with low confidence">
            <a:extLst>
              <a:ext uri="{FF2B5EF4-FFF2-40B4-BE49-F238E27FC236}">
                <a16:creationId xmlns:a16="http://schemas.microsoft.com/office/drawing/2014/main" id="{B8056D23-EF8A-489C-AE34-4D5BA1396CFB}"/>
              </a:ext>
            </a:extLst>
          </p:cNvPr>
          <p:cNvPicPr>
            <a:picLocks noChangeAspect="1"/>
          </p:cNvPicPr>
          <p:nvPr/>
        </p:nvPicPr>
        <p:blipFill>
          <a:blip r:embed="rId3"/>
          <a:stretch>
            <a:fillRect/>
          </a:stretch>
        </p:blipFill>
        <p:spPr>
          <a:xfrm>
            <a:off x="8983389" y="2038350"/>
            <a:ext cx="2333625" cy="48196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40" name="Google Shape;840;p38"/>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41" name="Google Shape;841;p3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842" name="Google Shape;842;p38"/>
          <p:cNvGrpSpPr/>
          <p:nvPr/>
        </p:nvGrpSpPr>
        <p:grpSpPr>
          <a:xfrm>
            <a:off x="1295400" y="1072306"/>
            <a:ext cx="5255048" cy="451694"/>
            <a:chOff x="253387" y="711409"/>
            <a:chExt cx="5255048" cy="451694"/>
          </a:xfrm>
        </p:grpSpPr>
        <p:sp>
          <p:nvSpPr>
            <p:cNvPr id="843" name="Google Shape;843;p38"/>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44" name="Google Shape;844;p38"/>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45" name="Google Shape;845;p38"/>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smtClean="0">
                  <a:solidFill>
                    <a:srgbClr val="0075A2"/>
                  </a:solidFill>
                  <a:latin typeface="Arial"/>
                  <a:ea typeface="Arial"/>
                  <a:cs typeface="Arial"/>
                  <a:sym typeface="Arial"/>
                </a:rPr>
                <a:t>Chương trình con - hàm</a:t>
              </a:r>
              <a:endParaRPr/>
            </a:p>
          </p:txBody>
        </p:sp>
      </p:grpSp>
      <p:pic>
        <p:nvPicPr>
          <p:cNvPr id="12" name="Picture 2" descr="Chuẩn hóa quy trình bán hàng xe máy"/>
          <p:cNvPicPr>
            <a:picLocks noChangeAspect="1" noChangeArrowheads="1"/>
          </p:cNvPicPr>
          <p:nvPr/>
        </p:nvPicPr>
        <p:blipFill rotWithShape="1">
          <a:blip r:embed="rId3">
            <a:extLst>
              <a:ext uri="{28A0092B-C50C-407E-A947-70E740481C1C}">
                <a14:useLocalDpi xmlns:a14="http://schemas.microsoft.com/office/drawing/2010/main" val="0"/>
              </a:ext>
            </a:extLst>
          </a:blip>
          <a:srcRect l="4716" t="6581" r="11868" b="27929"/>
          <a:stretch/>
        </p:blipFill>
        <p:spPr bwMode="auto">
          <a:xfrm>
            <a:off x="409235" y="1855642"/>
            <a:ext cx="6570074" cy="37569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ách lập hóa đơn có nhiều mặt hàng hơn số dòng trên hóa đơn - Học kế toán  thuế hồ chí mi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254" y="1473599"/>
            <a:ext cx="4769044" cy="50050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ách lập hóa đơn | ketoan68.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879" y="4282264"/>
            <a:ext cx="1835649" cy="257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30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9"/>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55" name="Google Shape;855;p39"/>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856" name="Google Shape;856;p39"/>
          <p:cNvGrpSpPr/>
          <p:nvPr/>
        </p:nvGrpSpPr>
        <p:grpSpPr>
          <a:xfrm>
            <a:off x="1295400" y="1072306"/>
            <a:ext cx="5255048" cy="451694"/>
            <a:chOff x="253387" y="711409"/>
            <a:chExt cx="5255048" cy="451694"/>
          </a:xfrm>
        </p:grpSpPr>
        <p:sp>
          <p:nvSpPr>
            <p:cNvPr id="857" name="Google Shape;857;p39"/>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58" name="Google Shape;858;p39"/>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59" name="Google Shape;859;p39"/>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Phương thức (hàm xử lý)</a:t>
              </a:r>
              <a:endParaRPr/>
            </a:p>
          </p:txBody>
        </p:sp>
      </p:grpSp>
      <p:sp>
        <p:nvSpPr>
          <p:cNvPr id="860" name="Google Shape;860;p39"/>
          <p:cNvSpPr/>
          <p:nvPr/>
        </p:nvSpPr>
        <p:spPr>
          <a:xfrm>
            <a:off x="1295400" y="1678029"/>
            <a:ext cx="10363200" cy="2893059"/>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800"/>
              <a:buFont typeface="Noto Sans Symbols"/>
              <a:buChar char="⮚"/>
            </a:pP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hai</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loại</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a:t>
            </a:r>
          </a:p>
          <a:p>
            <a:pPr marR="0" lvl="0" algn="just" rtl="0">
              <a:spcBef>
                <a:spcPts val="0"/>
              </a:spcBef>
              <a:spcAft>
                <a:spcPts val="0"/>
              </a:spcAft>
              <a:buClr>
                <a:schemeClr val="dk1"/>
              </a:buClr>
              <a:buSzPts val="2800"/>
            </a:pPr>
            <a:endParaRPr sz="2600" dirty="0">
              <a:latin typeface="Times New Roman" panose="02020603050405020304" pitchFamily="18" charset="0"/>
              <a:cs typeface="Times New Roman" panose="02020603050405020304" pitchFamily="18" charset="0"/>
            </a:endParaRPr>
          </a:p>
          <a:p>
            <a:pPr marL="342900" marR="0" lvl="0" indent="-342900" algn="just" rtl="0">
              <a:spcBef>
                <a:spcPts val="0"/>
              </a:spcBef>
              <a:spcAft>
                <a:spcPts val="0"/>
              </a:spcAft>
              <a:buClr>
                <a:schemeClr val="dk1"/>
              </a:buClr>
              <a:buSzPts val="2800"/>
              <a:buFont typeface="Noto Sans Symbols"/>
              <a:buChar char="▪"/>
            </a:pP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thư</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viện</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những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đã</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xây</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dựng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sẵn</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Muốn</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phải</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khai</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báo</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thư</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viện</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chứa</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nó</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phần</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khai</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báo</a:t>
            </a:r>
            <a:endParaRPr lang="en-US" sz="2600" dirty="0">
              <a:solidFill>
                <a:schemeClr val="dk1"/>
              </a:solidFill>
              <a:latin typeface="Times New Roman" panose="02020603050405020304" pitchFamily="18" charset="0"/>
              <a:ea typeface="Georgia"/>
              <a:cs typeface="Times New Roman" panose="02020603050405020304" pitchFamily="18" charset="0"/>
              <a:sym typeface="Georgia"/>
            </a:endParaRPr>
          </a:p>
          <a:p>
            <a:pPr marR="0" lvl="0" algn="just" rtl="0">
              <a:spcBef>
                <a:spcPts val="0"/>
              </a:spcBef>
              <a:spcAft>
                <a:spcPts val="0"/>
              </a:spcAft>
              <a:buClr>
                <a:schemeClr val="dk1"/>
              </a:buClr>
              <a:buSzPts val="2800"/>
            </a:pPr>
            <a:endParaRPr sz="2600" dirty="0">
              <a:latin typeface="Times New Roman" panose="02020603050405020304" pitchFamily="18" charset="0"/>
              <a:cs typeface="Times New Roman" panose="02020603050405020304" pitchFamily="18" charset="0"/>
            </a:endParaRPr>
          </a:p>
          <a:p>
            <a:pPr marL="342900" marR="0" lvl="0" indent="-342900" algn="just" rtl="0">
              <a:spcBef>
                <a:spcPts val="0"/>
              </a:spcBef>
              <a:spcAft>
                <a:spcPts val="0"/>
              </a:spcAft>
              <a:buClr>
                <a:schemeClr val="dk1"/>
              </a:buClr>
              <a:buSzPts val="2800"/>
              <a:buFont typeface="Noto Sans Symbols"/>
              <a:buChar char="▪"/>
            </a:pP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do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6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b="1" i="1" dirty="0" err="1">
                <a:solidFill>
                  <a:schemeClr val="dk1"/>
                </a:solidFill>
                <a:latin typeface="Times New Roman" panose="02020603050405020304" pitchFamily="18" charset="0"/>
                <a:ea typeface="Georgia"/>
                <a:cs typeface="Times New Roman" panose="02020603050405020304" pitchFamily="18" charset="0"/>
                <a:sym typeface="Georgia"/>
              </a:rPr>
              <a:t>nghĩa</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chức</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năng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mong</a:t>
            </a:r>
            <a:r>
              <a:rPr lang="en-US" sz="26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600" dirty="0" err="1">
                <a:solidFill>
                  <a:schemeClr val="dk1"/>
                </a:solidFill>
                <a:latin typeface="Times New Roman" panose="02020603050405020304" pitchFamily="18" charset="0"/>
                <a:ea typeface="Georgia"/>
                <a:cs typeface="Times New Roman" panose="02020603050405020304" pitchFamily="18" charset="0"/>
                <a:sym typeface="Georgia"/>
              </a:rPr>
              <a:t>muốn</a:t>
            </a:r>
            <a:endParaRPr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0"/>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67" name="Google Shape;867;p40"/>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868" name="Google Shape;868;p40"/>
          <p:cNvGrpSpPr/>
          <p:nvPr/>
        </p:nvGrpSpPr>
        <p:grpSpPr>
          <a:xfrm>
            <a:off x="1295400" y="1072306"/>
            <a:ext cx="5255048" cy="451694"/>
            <a:chOff x="253387" y="711409"/>
            <a:chExt cx="5255048" cy="451694"/>
          </a:xfrm>
        </p:grpSpPr>
        <p:sp>
          <p:nvSpPr>
            <p:cNvPr id="869" name="Google Shape;869;p40"/>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70" name="Google Shape;870;p40"/>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71" name="Google Shape;871;p40"/>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Phương thức (hàm xử lý)</a:t>
              </a:r>
              <a:endParaRPr/>
            </a:p>
          </p:txBody>
        </p:sp>
      </p:grpSp>
      <p:sp>
        <p:nvSpPr>
          <p:cNvPr id="872" name="Google Shape;872;p40"/>
          <p:cNvSpPr/>
          <p:nvPr/>
        </p:nvSpPr>
        <p:spPr>
          <a:xfrm>
            <a:off x="1295400" y="1678029"/>
            <a:ext cx="10363200" cy="52322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800"/>
              <a:buFont typeface="Noto Sans Symbols"/>
              <a:buChar char="⮚"/>
            </a:pP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Cấu</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trúc</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tổng</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quát</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khai</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báo</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sz="2800" dirty="0">
              <a:solidFill>
                <a:schemeClr val="dk1"/>
              </a:solidFill>
              <a:latin typeface="Times New Roman" panose="02020603050405020304" pitchFamily="18" charset="0"/>
              <a:ea typeface="Georgia"/>
              <a:cs typeface="Times New Roman" panose="02020603050405020304" pitchFamily="18" charset="0"/>
              <a:sym typeface="Georgia"/>
            </a:endParaRPr>
          </a:p>
        </p:txBody>
      </p:sp>
      <p:pic>
        <p:nvPicPr>
          <p:cNvPr id="873" name="Google Shape;873;p40"/>
          <p:cNvPicPr preferRelativeResize="0"/>
          <p:nvPr/>
        </p:nvPicPr>
        <p:blipFill rotWithShape="1">
          <a:blip r:embed="rId3">
            <a:alphaModFix/>
          </a:blip>
          <a:srcRect/>
          <a:stretch/>
        </p:blipFill>
        <p:spPr>
          <a:xfrm>
            <a:off x="3429000" y="2201249"/>
            <a:ext cx="4860313" cy="1709121"/>
          </a:xfrm>
          <a:prstGeom prst="rect">
            <a:avLst/>
          </a:prstGeom>
          <a:noFill/>
          <a:ln>
            <a:noFill/>
          </a:ln>
        </p:spPr>
      </p:pic>
      <p:sp>
        <p:nvSpPr>
          <p:cNvPr id="874" name="Google Shape;874;p40"/>
          <p:cNvSpPr/>
          <p:nvPr/>
        </p:nvSpPr>
        <p:spPr>
          <a:xfrm>
            <a:off x="1361501" y="4171980"/>
            <a:ext cx="10363200" cy="138499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800"/>
              <a:buFont typeface="Noto Sans Symbols"/>
              <a:buChar char="⮚"/>
            </a:pP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từ</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khóa</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def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nghĩa</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8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a:p>
            <a:pPr marL="457200" marR="0" lvl="0" indent="-457200" algn="just" rtl="0">
              <a:spcBef>
                <a:spcPts val="0"/>
              </a:spcBef>
              <a:spcAft>
                <a:spcPts val="0"/>
              </a:spcAft>
              <a:buClr>
                <a:schemeClr val="dk1"/>
              </a:buClr>
              <a:buSzPts val="2800"/>
              <a:buFont typeface="Arial"/>
              <a:buChar char="•"/>
            </a:pP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đối</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hoặc</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không</a:t>
            </a:r>
            <a:endParaRPr dirty="0">
              <a:latin typeface="Times New Roman" panose="02020603050405020304" pitchFamily="18" charset="0"/>
              <a:cs typeface="Times New Roman" panose="02020603050405020304" pitchFamily="18" charset="0"/>
            </a:endParaRPr>
          </a:p>
          <a:p>
            <a:pPr marL="457200" marR="0" lvl="0" indent="-457200" algn="just" rtl="0">
              <a:spcBef>
                <a:spcPts val="0"/>
              </a:spcBef>
              <a:spcAft>
                <a:spcPts val="0"/>
              </a:spcAft>
              <a:buClr>
                <a:schemeClr val="dk1"/>
              </a:buClr>
              <a:buSzPts val="2800"/>
              <a:buFont typeface="Arial"/>
              <a:buChar char="•"/>
            </a:pP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trả</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về</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hoặc</a:t>
            </a:r>
            <a:r>
              <a:rPr lang="en-US" sz="28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dirty="0" err="1">
                <a:solidFill>
                  <a:schemeClr val="dk1"/>
                </a:solidFill>
                <a:latin typeface="Times New Roman" panose="02020603050405020304" pitchFamily="18" charset="0"/>
                <a:ea typeface="Georgia"/>
                <a:cs typeface="Times New Roman" panose="02020603050405020304" pitchFamily="18" charset="0"/>
                <a:sym typeface="Georgia"/>
              </a:rPr>
              <a:t>không</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1"/>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81" name="Google Shape;881;p4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882" name="Google Shape;882;p41"/>
          <p:cNvGrpSpPr/>
          <p:nvPr/>
        </p:nvGrpSpPr>
        <p:grpSpPr>
          <a:xfrm>
            <a:off x="1295400" y="1072306"/>
            <a:ext cx="5255048" cy="451694"/>
            <a:chOff x="253387" y="711409"/>
            <a:chExt cx="5255048" cy="451694"/>
          </a:xfrm>
        </p:grpSpPr>
        <p:sp>
          <p:nvSpPr>
            <p:cNvPr id="883" name="Google Shape;883;p4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84" name="Google Shape;884;p4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85" name="Google Shape;885;p4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a:solidFill>
                    <a:srgbClr val="0075A2"/>
                  </a:solidFill>
                  <a:latin typeface="Arial"/>
                  <a:ea typeface="Arial"/>
                  <a:cs typeface="Arial"/>
                  <a:sym typeface="Arial"/>
                </a:rPr>
                <a:t>Phương </a:t>
              </a:r>
              <a:r>
                <a:rPr lang="en-US" sz="2400" b="1" i="0" u="none" strike="noStrike" cap="none" dirty="0" err="1">
                  <a:solidFill>
                    <a:srgbClr val="0075A2"/>
                  </a:solidFill>
                  <a:latin typeface="Arial"/>
                  <a:ea typeface="Arial"/>
                  <a:cs typeface="Arial"/>
                  <a:sym typeface="Arial"/>
                </a:rPr>
                <a:t>thức</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hàm</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xử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lý</a:t>
              </a:r>
              <a:r>
                <a:rPr lang="en-US" sz="2400" b="1" i="0" u="none" strike="noStrike" cap="none" dirty="0">
                  <a:solidFill>
                    <a:srgbClr val="0075A2"/>
                  </a:solidFill>
                  <a:latin typeface="Arial"/>
                  <a:ea typeface="Arial"/>
                  <a:cs typeface="Arial"/>
                  <a:sym typeface="Arial"/>
                </a:rPr>
                <a:t>)</a:t>
              </a:r>
              <a:endParaRPr dirty="0"/>
            </a:p>
          </p:txBody>
        </p:sp>
      </p:grpSp>
      <p:sp>
        <p:nvSpPr>
          <p:cNvPr id="886" name="Google Shape;886;p41"/>
          <p:cNvSpPr/>
          <p:nvPr/>
        </p:nvSpPr>
        <p:spPr>
          <a:xfrm>
            <a:off x="1295400" y="1678029"/>
            <a:ext cx="10363200" cy="52322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800"/>
              <a:buFont typeface="Noto Sans Symbols"/>
              <a:buChar char="⮚"/>
            </a:pP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viết</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tính</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giải</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phương</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bậc</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1:</a:t>
            </a:r>
            <a:endParaRPr sz="2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87" name="Google Shape;887;p41"/>
          <p:cNvSpPr/>
          <p:nvPr/>
        </p:nvSpPr>
        <p:spPr>
          <a:xfrm>
            <a:off x="1559806" y="2405679"/>
            <a:ext cx="9616194"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00FF"/>
                </a:solidFill>
                <a:latin typeface="Courier New"/>
                <a:ea typeface="Courier New"/>
                <a:cs typeface="Courier New"/>
                <a:sym typeface="Courier New"/>
              </a:rPr>
              <a:t>def</a:t>
            </a:r>
            <a:r>
              <a:rPr lang="en-US" sz="2400" dirty="0">
                <a:solidFill>
                  <a:srgbClr val="000000"/>
                </a:solidFill>
                <a:latin typeface="Courier New"/>
                <a:ea typeface="Courier New"/>
                <a:cs typeface="Courier New"/>
                <a:sym typeface="Courier New"/>
              </a:rPr>
              <a:t> </a:t>
            </a:r>
            <a:r>
              <a:rPr lang="en-US" sz="2400" dirty="0">
                <a:solidFill>
                  <a:srgbClr val="FF00FF"/>
                </a:solidFill>
                <a:latin typeface="Courier New"/>
                <a:ea typeface="Courier New"/>
                <a:cs typeface="Courier New"/>
                <a:sym typeface="Courier New"/>
              </a:rPr>
              <a:t>GiaiPhuongTrinhBac1</a:t>
            </a:r>
            <a:r>
              <a:rPr lang="en-US" sz="2400" b="1" dirty="0">
                <a:solidFill>
                  <a:srgbClr val="000080"/>
                </a:solidFill>
                <a:latin typeface="Courier New"/>
                <a:ea typeface="Courier New"/>
                <a:cs typeface="Courier New"/>
                <a:sym typeface="Courier New"/>
              </a:rPr>
              <a:t>(</a:t>
            </a:r>
            <a:r>
              <a:rPr lang="en-US" sz="2400" dirty="0" err="1">
                <a:solidFill>
                  <a:srgbClr val="000000"/>
                </a:solidFill>
                <a:latin typeface="Courier New"/>
                <a:ea typeface="Courier New"/>
                <a:cs typeface="Courier New"/>
                <a:sym typeface="Courier New"/>
              </a:rPr>
              <a:t>a</a:t>
            </a:r>
            <a:r>
              <a:rPr lang="en-US" sz="2400" b="1" dirty="0" err="1">
                <a:solidFill>
                  <a:srgbClr val="000080"/>
                </a:solidFill>
                <a:latin typeface="Courier New"/>
                <a:ea typeface="Courier New"/>
                <a:cs typeface="Courier New"/>
                <a:sym typeface="Courier New"/>
              </a:rPr>
              <a:t>,</a:t>
            </a:r>
            <a:r>
              <a:rPr lang="en-US" sz="2400" dirty="0" err="1">
                <a:solidFill>
                  <a:srgbClr val="000000"/>
                </a:solidFill>
                <a:latin typeface="Courier New"/>
                <a:ea typeface="Courier New"/>
                <a:cs typeface="Courier New"/>
                <a:sym typeface="Courier New"/>
              </a:rPr>
              <a:t>b</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if</a:t>
            </a:r>
            <a:r>
              <a:rPr lang="en-US" sz="2400" dirty="0">
                <a:solidFill>
                  <a:srgbClr val="000000"/>
                </a:solidFill>
                <a:latin typeface="Courier New"/>
                <a:ea typeface="Courier New"/>
                <a:cs typeface="Courier New"/>
                <a:sym typeface="Courier New"/>
              </a:rPr>
              <a:t> a</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0</a:t>
            </a:r>
            <a:r>
              <a:rPr lang="en-US" sz="2400"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and</a:t>
            </a:r>
            <a:r>
              <a:rPr lang="en-US" sz="2400" dirty="0">
                <a:solidFill>
                  <a:srgbClr val="000000"/>
                </a:solidFill>
                <a:latin typeface="Courier New"/>
                <a:ea typeface="Courier New"/>
                <a:cs typeface="Courier New"/>
                <a:sym typeface="Courier New"/>
              </a:rPr>
              <a:t> b</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0</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return</a:t>
            </a:r>
            <a:r>
              <a:rPr lang="en-US" sz="2400" dirty="0">
                <a:solidFill>
                  <a:srgbClr val="000000"/>
                </a:solidFill>
                <a:latin typeface="Courier New"/>
                <a:ea typeface="Courier New"/>
                <a:cs typeface="Courier New"/>
                <a:sym typeface="Courier New"/>
              </a:rPr>
              <a:t> "</a:t>
            </a:r>
            <a:r>
              <a:rPr lang="en-US" sz="2400" dirty="0" err="1">
                <a:solidFill>
                  <a:srgbClr val="000000"/>
                </a:solidFill>
                <a:latin typeface="Courier New"/>
                <a:ea typeface="Courier New"/>
                <a:cs typeface="Courier New"/>
                <a:sym typeface="Courier New"/>
              </a:rPr>
              <a:t>Vô</a:t>
            </a:r>
            <a:r>
              <a:rPr lang="en-US" sz="2400" dirty="0">
                <a:solidFill>
                  <a:srgbClr val="000000"/>
                </a:solidFill>
                <a:latin typeface="Courier New"/>
                <a:ea typeface="Courier New"/>
                <a:cs typeface="Courier New"/>
                <a:sym typeface="Courier New"/>
              </a:rPr>
              <a:t> </a:t>
            </a:r>
            <a:r>
              <a:rPr lang="en-US" sz="2400" dirty="0" err="1">
                <a:solidFill>
                  <a:srgbClr val="000000"/>
                </a:solidFill>
                <a:latin typeface="Courier New"/>
                <a:ea typeface="Courier New"/>
                <a:cs typeface="Courier New"/>
                <a:sym typeface="Courier New"/>
              </a:rPr>
              <a:t>số</a:t>
            </a:r>
            <a:r>
              <a:rPr lang="en-US" sz="2400" dirty="0">
                <a:solidFill>
                  <a:srgbClr val="000000"/>
                </a:solidFill>
                <a:latin typeface="Courier New"/>
                <a:ea typeface="Courier New"/>
                <a:cs typeface="Courier New"/>
                <a:sym typeface="Courier New"/>
              </a:rPr>
              <a:t> </a:t>
            </a:r>
            <a:r>
              <a:rPr lang="en-US" sz="2400" dirty="0" err="1">
                <a:solidFill>
                  <a:srgbClr val="000000"/>
                </a:solidFill>
                <a:latin typeface="Courier New"/>
                <a:ea typeface="Courier New"/>
                <a:cs typeface="Courier New"/>
                <a:sym typeface="Courier New"/>
              </a:rPr>
              <a:t>nghiệm</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err="1">
                <a:solidFill>
                  <a:srgbClr val="0000FF"/>
                </a:solidFill>
                <a:latin typeface="Courier New"/>
                <a:ea typeface="Courier New"/>
                <a:cs typeface="Courier New"/>
                <a:sym typeface="Courier New"/>
              </a:rPr>
              <a:t>elif</a:t>
            </a:r>
            <a:r>
              <a:rPr lang="en-US" sz="2400" dirty="0">
                <a:solidFill>
                  <a:srgbClr val="000000"/>
                </a:solidFill>
                <a:latin typeface="Courier New"/>
                <a:ea typeface="Courier New"/>
                <a:cs typeface="Courier New"/>
                <a:sym typeface="Courier New"/>
              </a:rPr>
              <a:t> a</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0</a:t>
            </a:r>
            <a:r>
              <a:rPr lang="en-US" sz="2400"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and</a:t>
            </a:r>
            <a:r>
              <a:rPr lang="en-US" sz="2400" dirty="0">
                <a:solidFill>
                  <a:srgbClr val="000000"/>
                </a:solidFill>
                <a:latin typeface="Courier New"/>
                <a:ea typeface="Courier New"/>
                <a:cs typeface="Courier New"/>
                <a:sym typeface="Courier New"/>
              </a:rPr>
              <a:t> b</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0</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return</a:t>
            </a:r>
            <a:r>
              <a:rPr lang="en-US" sz="2400" dirty="0">
                <a:solidFill>
                  <a:srgbClr val="000000"/>
                </a:solidFill>
                <a:latin typeface="Courier New"/>
                <a:ea typeface="Courier New"/>
                <a:cs typeface="Courier New"/>
                <a:sym typeface="Courier New"/>
              </a:rPr>
              <a:t> </a:t>
            </a:r>
            <a:r>
              <a:rPr lang="en-US" sz="2400" dirty="0">
                <a:solidFill>
                  <a:srgbClr val="808080"/>
                </a:solidFill>
                <a:latin typeface="Courier New"/>
                <a:ea typeface="Courier New"/>
                <a:cs typeface="Courier New"/>
                <a:sym typeface="Courier New"/>
              </a:rPr>
              <a:t>"</a:t>
            </a:r>
            <a:r>
              <a:rPr lang="en-US" sz="2400" dirty="0" err="1">
                <a:solidFill>
                  <a:srgbClr val="808080"/>
                </a:solidFill>
                <a:latin typeface="Courier New"/>
                <a:ea typeface="Courier New"/>
                <a:cs typeface="Courier New"/>
                <a:sym typeface="Courier New"/>
              </a:rPr>
              <a:t>Vô</a:t>
            </a:r>
            <a:r>
              <a:rPr lang="en-US" sz="2400" dirty="0">
                <a:solidFill>
                  <a:srgbClr val="808080"/>
                </a:solidFill>
                <a:latin typeface="Courier New"/>
                <a:ea typeface="Courier New"/>
                <a:cs typeface="Courier New"/>
                <a:sym typeface="Courier New"/>
              </a:rPr>
              <a:t> </a:t>
            </a:r>
            <a:r>
              <a:rPr lang="en-US" sz="2400" dirty="0" err="1">
                <a:solidFill>
                  <a:srgbClr val="808080"/>
                </a:solidFill>
                <a:latin typeface="Courier New"/>
                <a:ea typeface="Courier New"/>
                <a:cs typeface="Courier New"/>
                <a:sym typeface="Courier New"/>
              </a:rPr>
              <a:t>nghiệm</a:t>
            </a:r>
            <a:r>
              <a:rPr lang="en-US" sz="2400" dirty="0">
                <a:solidFill>
                  <a:srgbClr val="808080"/>
                </a:solidFill>
                <a:latin typeface="Courier New"/>
                <a:ea typeface="Courier New"/>
                <a:cs typeface="Courier New"/>
                <a:sym typeface="Courier New"/>
              </a:rPr>
              <a:t>“</a:t>
            </a:r>
            <a:endParaRPr sz="2400" dirty="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else</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return</a:t>
            </a:r>
            <a:r>
              <a:rPr lang="en-US" sz="2400" dirty="0">
                <a:solidFill>
                  <a:srgbClr val="000000"/>
                </a:solidFill>
                <a:latin typeface="Courier New"/>
                <a:ea typeface="Courier New"/>
                <a:cs typeface="Courier New"/>
                <a:sym typeface="Courier New"/>
              </a:rPr>
              <a:t> </a:t>
            </a:r>
            <a:r>
              <a:rPr lang="en-US" sz="2400" dirty="0">
                <a:solidFill>
                  <a:srgbClr val="808080"/>
                </a:solidFill>
                <a:latin typeface="Courier New"/>
                <a:ea typeface="Courier New"/>
                <a:cs typeface="Courier New"/>
                <a:sym typeface="Courier New"/>
              </a:rPr>
              <a:t>"x= {0}"</a:t>
            </a:r>
            <a:r>
              <a:rPr lang="en-US" sz="2400" b="1" dirty="0">
                <a:solidFill>
                  <a:srgbClr val="000080"/>
                </a:solidFill>
                <a:latin typeface="Courier New"/>
                <a:ea typeface="Courier New"/>
                <a:cs typeface="Courier New"/>
                <a:sym typeface="Courier New"/>
              </a:rPr>
              <a:t>.</a:t>
            </a:r>
            <a:r>
              <a:rPr lang="en-US" sz="2400" b="1" dirty="0">
                <a:solidFill>
                  <a:srgbClr val="880088"/>
                </a:solidFill>
                <a:latin typeface="Courier New"/>
                <a:ea typeface="Courier New"/>
                <a:cs typeface="Courier New"/>
                <a:sym typeface="Courier New"/>
              </a:rPr>
              <a:t>format</a:t>
            </a:r>
            <a:r>
              <a:rPr lang="en-US" sz="2400" b="1" dirty="0">
                <a:solidFill>
                  <a:srgbClr val="000080"/>
                </a:solidFill>
                <a:latin typeface="Courier New"/>
                <a:ea typeface="Courier New"/>
                <a:cs typeface="Courier New"/>
                <a:sym typeface="Courier New"/>
              </a:rPr>
              <a:t>(</a:t>
            </a:r>
            <a:r>
              <a:rPr lang="en-US" sz="2400" b="1" dirty="0">
                <a:solidFill>
                  <a:srgbClr val="880088"/>
                </a:solidFill>
                <a:latin typeface="Courier New"/>
                <a:ea typeface="Courier New"/>
                <a:cs typeface="Courier New"/>
                <a:sym typeface="Courier New"/>
              </a:rPr>
              <a:t>round</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b</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a</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2</a:t>
            </a:r>
            <a:r>
              <a:rPr lang="en-US" sz="2400" b="1" dirty="0">
                <a:solidFill>
                  <a:srgbClr val="000080"/>
                </a:solidFill>
                <a:latin typeface="Courier New"/>
                <a:ea typeface="Courier New"/>
                <a:cs typeface="Courier New"/>
                <a:sym typeface="Courier New"/>
              </a:rPr>
              <a:t>))</a:t>
            </a:r>
            <a:endParaRPr sz="2400" dirty="0">
              <a:solidFill>
                <a:schemeClr val="dk1"/>
              </a:solidFill>
              <a:latin typeface="Georgia"/>
              <a:ea typeface="Georgia"/>
              <a:cs typeface="Georgia"/>
              <a:sym typeface="Georgia"/>
            </a:endParaRPr>
          </a:p>
        </p:txBody>
      </p:sp>
      <p:sp>
        <p:nvSpPr>
          <p:cNvPr id="888" name="Google Shape;888;p41"/>
          <p:cNvSpPr/>
          <p:nvPr/>
        </p:nvSpPr>
        <p:spPr>
          <a:xfrm>
            <a:off x="1411127" y="5103973"/>
            <a:ext cx="10363200" cy="52322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800"/>
              <a:buFont typeface="Noto Sans Symbols"/>
              <a:buChar char="⮚"/>
            </a:pP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viết</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xuất</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dữ</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liệu</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màn</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800" b="1" i="1" dirty="0" err="1">
                <a:solidFill>
                  <a:schemeClr val="dk1"/>
                </a:solidFill>
                <a:latin typeface="Times New Roman" panose="02020603050405020304" pitchFamily="18" charset="0"/>
                <a:ea typeface="Georgia"/>
                <a:cs typeface="Times New Roman" panose="02020603050405020304" pitchFamily="18" charset="0"/>
                <a:sym typeface="Georgia"/>
              </a:rPr>
              <a:t>hình</a:t>
            </a:r>
            <a:r>
              <a:rPr lang="en-US" sz="28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sz="2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889" name="Google Shape;889;p41"/>
          <p:cNvSpPr/>
          <p:nvPr/>
        </p:nvSpPr>
        <p:spPr>
          <a:xfrm>
            <a:off x="1586579" y="5844442"/>
            <a:ext cx="424026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00FF"/>
                </a:solidFill>
                <a:latin typeface="Courier New"/>
                <a:ea typeface="Courier New"/>
                <a:cs typeface="Courier New"/>
                <a:sym typeface="Courier New"/>
              </a:rPr>
              <a:t>def</a:t>
            </a:r>
            <a:r>
              <a:rPr lang="en-US" sz="2400" dirty="0">
                <a:solidFill>
                  <a:srgbClr val="000000"/>
                </a:solidFill>
                <a:latin typeface="Courier New"/>
                <a:ea typeface="Courier New"/>
                <a:cs typeface="Courier New"/>
                <a:sym typeface="Courier New"/>
              </a:rPr>
              <a:t> </a:t>
            </a:r>
            <a:r>
              <a:rPr lang="en-US" sz="2400" dirty="0" err="1">
                <a:solidFill>
                  <a:srgbClr val="FF00FF"/>
                </a:solidFill>
                <a:latin typeface="Courier New"/>
                <a:ea typeface="Courier New"/>
                <a:cs typeface="Courier New"/>
                <a:sym typeface="Courier New"/>
              </a:rPr>
              <a:t>XuatDuLieu</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data</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880088"/>
                </a:solidFill>
                <a:latin typeface="Courier New"/>
                <a:ea typeface="Courier New"/>
                <a:cs typeface="Courier New"/>
                <a:sym typeface="Courier New"/>
              </a:rPr>
              <a:t>print</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data</a:t>
            </a:r>
            <a:r>
              <a:rPr lang="en-US" sz="2400" b="1" dirty="0">
                <a:solidFill>
                  <a:srgbClr val="000080"/>
                </a:solidFill>
                <a:latin typeface="Courier New"/>
                <a:ea typeface="Courier New"/>
                <a:cs typeface="Courier New"/>
                <a:sym typeface="Courier New"/>
              </a:rPr>
              <a:t>)</a:t>
            </a:r>
            <a:endParaRPr sz="2400" dirty="0">
              <a:solidFill>
                <a:schemeClr val="dk1"/>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2"/>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896" name="Google Shape;896;p42"/>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897" name="Google Shape;897;p42"/>
          <p:cNvGrpSpPr/>
          <p:nvPr/>
        </p:nvGrpSpPr>
        <p:grpSpPr>
          <a:xfrm>
            <a:off x="1295400" y="1072306"/>
            <a:ext cx="5255048" cy="451694"/>
            <a:chOff x="253387" y="711409"/>
            <a:chExt cx="5255048" cy="451694"/>
          </a:xfrm>
        </p:grpSpPr>
        <p:sp>
          <p:nvSpPr>
            <p:cNvPr id="898" name="Google Shape;898;p42"/>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899" name="Google Shape;899;p42"/>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00" name="Google Shape;900;p42"/>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Cách gọi hàm</a:t>
              </a:r>
              <a:endParaRPr/>
            </a:p>
          </p:txBody>
        </p:sp>
      </p:grpSp>
      <p:sp>
        <p:nvSpPr>
          <p:cNvPr id="901" name="Google Shape;901;p42"/>
          <p:cNvSpPr/>
          <p:nvPr/>
        </p:nvSpPr>
        <p:spPr>
          <a:xfrm>
            <a:off x="1295400" y="1678029"/>
            <a:ext cx="10363200"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Cần</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kiểm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tra</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nghĩa</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thế</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a:p>
            <a:pPr marL="800100" marR="0" lvl="1" indent="-342900" algn="l" rtl="0">
              <a:spcBef>
                <a:spcPts val="0"/>
              </a:spcBef>
              <a:spcAft>
                <a:spcPts val="0"/>
              </a:spcAft>
              <a:buClr>
                <a:schemeClr val="dk1"/>
              </a:buClr>
              <a:buSzPts val="2400"/>
              <a:buFont typeface="Arial"/>
              <a:buChar char="•"/>
            </a:pP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đối</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a:p>
            <a:pPr marL="800100" marR="0" lvl="1" indent="-342900" algn="l" rtl="0">
              <a:spcBef>
                <a:spcPts val="0"/>
              </a:spcBef>
              <a:spcAft>
                <a:spcPts val="0"/>
              </a:spcAft>
              <a:buClr>
                <a:schemeClr val="dk1"/>
              </a:buClr>
              <a:buSzPts val="2400"/>
              <a:buFont typeface="Arial"/>
              <a:buChar char="•"/>
            </a:pP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trả</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về</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hay </a:t>
            </a:r>
            <a:r>
              <a:rPr lang="en-US" sz="2400" b="1" i="1"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b="1" i="1"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02" name="Google Shape;902;p42"/>
          <p:cNvSpPr/>
          <p:nvPr/>
        </p:nvSpPr>
        <p:spPr>
          <a:xfrm>
            <a:off x="1622957" y="3154768"/>
            <a:ext cx="7868399" cy="24621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rgbClr val="0000FF"/>
                </a:solidFill>
                <a:latin typeface="Courier New"/>
                <a:ea typeface="Courier New"/>
                <a:cs typeface="Courier New"/>
                <a:sym typeface="Courier New"/>
              </a:rPr>
              <a:t>def</a:t>
            </a:r>
            <a:r>
              <a:rPr lang="en-US" sz="2200" dirty="0">
                <a:solidFill>
                  <a:srgbClr val="000000"/>
                </a:solidFill>
                <a:latin typeface="Courier New"/>
                <a:ea typeface="Courier New"/>
                <a:cs typeface="Courier New"/>
                <a:sym typeface="Courier New"/>
              </a:rPr>
              <a:t> </a:t>
            </a:r>
            <a:r>
              <a:rPr lang="en-US" sz="2200" dirty="0">
                <a:solidFill>
                  <a:srgbClr val="FF00FF"/>
                </a:solidFill>
                <a:latin typeface="Courier New"/>
                <a:ea typeface="Courier New"/>
                <a:cs typeface="Courier New"/>
                <a:sym typeface="Courier New"/>
              </a:rPr>
              <a:t>GiaiPhuongTrinhBac1</a:t>
            </a:r>
            <a:r>
              <a:rPr lang="en-US" sz="2200" b="1" dirty="0">
                <a:solidFill>
                  <a:srgbClr val="000080"/>
                </a:solidFill>
                <a:latin typeface="Courier New"/>
                <a:ea typeface="Courier New"/>
                <a:cs typeface="Courier New"/>
                <a:sym typeface="Courier New"/>
              </a:rPr>
              <a:t>(</a:t>
            </a:r>
            <a:r>
              <a:rPr lang="en-US" sz="2200" dirty="0" err="1">
                <a:solidFill>
                  <a:srgbClr val="000000"/>
                </a:solidFill>
                <a:latin typeface="Courier New"/>
                <a:ea typeface="Courier New"/>
                <a:cs typeface="Courier New"/>
                <a:sym typeface="Courier New"/>
              </a:rPr>
              <a:t>a</a:t>
            </a:r>
            <a:r>
              <a:rPr lang="en-US" sz="2200" b="1" dirty="0" err="1">
                <a:solidFill>
                  <a:srgbClr val="000080"/>
                </a:solidFill>
                <a:latin typeface="Courier New"/>
                <a:ea typeface="Courier New"/>
                <a:cs typeface="Courier New"/>
                <a:sym typeface="Courier New"/>
              </a:rPr>
              <a:t>,</a:t>
            </a:r>
            <a:r>
              <a:rPr lang="en-US" sz="2200" dirty="0" err="1">
                <a:solidFill>
                  <a:srgbClr val="000000"/>
                </a:solidFill>
                <a:latin typeface="Courier New"/>
                <a:ea typeface="Courier New"/>
                <a:cs typeface="Courier New"/>
                <a:sym typeface="Courier New"/>
              </a:rPr>
              <a:t>b</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if</a:t>
            </a:r>
            <a:r>
              <a:rPr lang="en-US" sz="2200" dirty="0">
                <a:solidFill>
                  <a:srgbClr val="000000"/>
                </a:solidFill>
                <a:latin typeface="Courier New"/>
                <a:ea typeface="Courier New"/>
                <a:cs typeface="Courier New"/>
                <a:sym typeface="Courier New"/>
              </a:rPr>
              <a:t> a</a:t>
            </a:r>
            <a:r>
              <a:rPr lang="en-US" sz="2200" b="1" dirty="0">
                <a:solidFill>
                  <a:srgbClr val="000080"/>
                </a:solidFill>
                <a:latin typeface="Courier New"/>
                <a:ea typeface="Courier New"/>
                <a:cs typeface="Courier New"/>
                <a:sym typeface="Courier New"/>
              </a:rPr>
              <a:t>==</a:t>
            </a:r>
            <a:r>
              <a:rPr lang="en-US" sz="2200" dirty="0">
                <a:solidFill>
                  <a:srgbClr val="FF0000"/>
                </a:solidFill>
                <a:latin typeface="Courier New"/>
                <a:ea typeface="Courier New"/>
                <a:cs typeface="Courier New"/>
                <a:sym typeface="Courier New"/>
              </a:rPr>
              <a:t>0</a:t>
            </a:r>
            <a:r>
              <a:rPr lang="en-US" sz="2200"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and</a:t>
            </a:r>
            <a:r>
              <a:rPr lang="en-US" sz="2200" dirty="0">
                <a:solidFill>
                  <a:srgbClr val="000000"/>
                </a:solidFill>
                <a:latin typeface="Courier New"/>
                <a:ea typeface="Courier New"/>
                <a:cs typeface="Courier New"/>
                <a:sym typeface="Courier New"/>
              </a:rPr>
              <a:t> b</a:t>
            </a:r>
            <a:r>
              <a:rPr lang="en-US" sz="2200" b="1" dirty="0">
                <a:solidFill>
                  <a:srgbClr val="000080"/>
                </a:solidFill>
                <a:latin typeface="Courier New"/>
                <a:ea typeface="Courier New"/>
                <a:cs typeface="Courier New"/>
                <a:sym typeface="Courier New"/>
              </a:rPr>
              <a:t>==</a:t>
            </a:r>
            <a:r>
              <a:rPr lang="en-US" sz="2200" dirty="0">
                <a:solidFill>
                  <a:srgbClr val="FF0000"/>
                </a:solidFill>
                <a:latin typeface="Courier New"/>
                <a:ea typeface="Courier New"/>
                <a:cs typeface="Courier New"/>
                <a:sym typeface="Courier New"/>
              </a:rPr>
              <a:t>0</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return</a:t>
            </a:r>
            <a:r>
              <a:rPr lang="en-US" sz="2200" dirty="0">
                <a:solidFill>
                  <a:srgbClr val="000000"/>
                </a:solidFill>
                <a:latin typeface="Courier New"/>
                <a:ea typeface="Courier New"/>
                <a:cs typeface="Courier New"/>
                <a:sym typeface="Courier New"/>
              </a:rPr>
              <a:t> "</a:t>
            </a:r>
            <a:r>
              <a:rPr lang="en-US" sz="2200" dirty="0" err="1">
                <a:solidFill>
                  <a:srgbClr val="000000"/>
                </a:solidFill>
                <a:latin typeface="Courier New"/>
                <a:ea typeface="Courier New"/>
                <a:cs typeface="Courier New"/>
                <a:sym typeface="Courier New"/>
              </a:rPr>
              <a:t>Vô</a:t>
            </a:r>
            <a:r>
              <a:rPr lang="en-US" sz="2200" dirty="0">
                <a:solidFill>
                  <a:srgbClr val="000000"/>
                </a:solidFill>
                <a:latin typeface="Courier New"/>
                <a:ea typeface="Courier New"/>
                <a:cs typeface="Courier New"/>
                <a:sym typeface="Courier New"/>
              </a:rPr>
              <a:t> </a:t>
            </a:r>
            <a:r>
              <a:rPr lang="en-US" sz="2200" dirty="0" err="1">
                <a:solidFill>
                  <a:srgbClr val="000000"/>
                </a:solidFill>
                <a:latin typeface="Courier New"/>
                <a:ea typeface="Courier New"/>
                <a:cs typeface="Courier New"/>
                <a:sym typeface="Courier New"/>
              </a:rPr>
              <a:t>số</a:t>
            </a:r>
            <a:r>
              <a:rPr lang="en-US" sz="2200" dirty="0">
                <a:solidFill>
                  <a:srgbClr val="000000"/>
                </a:solidFill>
                <a:latin typeface="Courier New"/>
                <a:ea typeface="Courier New"/>
                <a:cs typeface="Courier New"/>
                <a:sym typeface="Courier New"/>
              </a:rPr>
              <a:t> </a:t>
            </a:r>
            <a:r>
              <a:rPr lang="en-US" sz="2200" dirty="0" err="1">
                <a:solidFill>
                  <a:srgbClr val="000000"/>
                </a:solidFill>
                <a:latin typeface="Courier New"/>
                <a:ea typeface="Courier New"/>
                <a:cs typeface="Courier New"/>
                <a:sym typeface="Courier New"/>
              </a:rPr>
              <a:t>nghiệm</a:t>
            </a:r>
            <a:r>
              <a:rPr lang="en-US" sz="22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	</a:t>
            </a:r>
            <a:r>
              <a:rPr lang="en-US" sz="2200" b="1" dirty="0" err="1">
                <a:solidFill>
                  <a:srgbClr val="0000FF"/>
                </a:solidFill>
                <a:latin typeface="Courier New"/>
                <a:ea typeface="Courier New"/>
                <a:cs typeface="Courier New"/>
                <a:sym typeface="Courier New"/>
              </a:rPr>
              <a:t>elif</a:t>
            </a:r>
            <a:r>
              <a:rPr lang="en-US" sz="2200" dirty="0">
                <a:solidFill>
                  <a:srgbClr val="000000"/>
                </a:solidFill>
                <a:latin typeface="Courier New"/>
                <a:ea typeface="Courier New"/>
                <a:cs typeface="Courier New"/>
                <a:sym typeface="Courier New"/>
              </a:rPr>
              <a:t> a</a:t>
            </a:r>
            <a:r>
              <a:rPr lang="en-US" sz="2200" b="1" dirty="0">
                <a:solidFill>
                  <a:srgbClr val="000080"/>
                </a:solidFill>
                <a:latin typeface="Courier New"/>
                <a:ea typeface="Courier New"/>
                <a:cs typeface="Courier New"/>
                <a:sym typeface="Courier New"/>
              </a:rPr>
              <a:t>==</a:t>
            </a:r>
            <a:r>
              <a:rPr lang="en-US" sz="2200" dirty="0">
                <a:solidFill>
                  <a:srgbClr val="FF0000"/>
                </a:solidFill>
                <a:latin typeface="Courier New"/>
                <a:ea typeface="Courier New"/>
                <a:cs typeface="Courier New"/>
                <a:sym typeface="Courier New"/>
              </a:rPr>
              <a:t>0</a:t>
            </a:r>
            <a:r>
              <a:rPr lang="en-US" sz="2200"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and</a:t>
            </a:r>
            <a:r>
              <a:rPr lang="en-US" sz="2200" dirty="0">
                <a:solidFill>
                  <a:srgbClr val="000000"/>
                </a:solidFill>
                <a:latin typeface="Courier New"/>
                <a:ea typeface="Courier New"/>
                <a:cs typeface="Courier New"/>
                <a:sym typeface="Courier New"/>
              </a:rPr>
              <a:t> b</a:t>
            </a:r>
            <a:r>
              <a:rPr lang="en-US" sz="2200" b="1" dirty="0">
                <a:solidFill>
                  <a:srgbClr val="000080"/>
                </a:solidFill>
                <a:latin typeface="Courier New"/>
                <a:ea typeface="Courier New"/>
                <a:cs typeface="Courier New"/>
                <a:sym typeface="Courier New"/>
              </a:rPr>
              <a:t>!=</a:t>
            </a:r>
            <a:r>
              <a:rPr lang="en-US" sz="2200" dirty="0">
                <a:solidFill>
                  <a:srgbClr val="FF0000"/>
                </a:solidFill>
                <a:latin typeface="Courier New"/>
                <a:ea typeface="Courier New"/>
                <a:cs typeface="Courier New"/>
                <a:sym typeface="Courier New"/>
              </a:rPr>
              <a:t>0</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return</a:t>
            </a:r>
            <a:r>
              <a:rPr lang="en-US" sz="2200" dirty="0">
                <a:solidFill>
                  <a:srgbClr val="000000"/>
                </a:solidFill>
                <a:latin typeface="Courier New"/>
                <a:ea typeface="Courier New"/>
                <a:cs typeface="Courier New"/>
                <a:sym typeface="Courier New"/>
              </a:rPr>
              <a:t> </a:t>
            </a:r>
            <a:r>
              <a:rPr lang="en-US" sz="2200" dirty="0">
                <a:solidFill>
                  <a:srgbClr val="808080"/>
                </a:solidFill>
                <a:latin typeface="Courier New"/>
                <a:ea typeface="Courier New"/>
                <a:cs typeface="Courier New"/>
                <a:sym typeface="Courier New"/>
              </a:rPr>
              <a:t>"</a:t>
            </a:r>
            <a:r>
              <a:rPr lang="en-US" sz="2200" dirty="0" err="1">
                <a:solidFill>
                  <a:srgbClr val="808080"/>
                </a:solidFill>
                <a:latin typeface="Courier New"/>
                <a:ea typeface="Courier New"/>
                <a:cs typeface="Courier New"/>
                <a:sym typeface="Courier New"/>
              </a:rPr>
              <a:t>Vô</a:t>
            </a:r>
            <a:r>
              <a:rPr lang="en-US" sz="2200" dirty="0">
                <a:solidFill>
                  <a:srgbClr val="808080"/>
                </a:solidFill>
                <a:latin typeface="Courier New"/>
                <a:ea typeface="Courier New"/>
                <a:cs typeface="Courier New"/>
                <a:sym typeface="Courier New"/>
              </a:rPr>
              <a:t> </a:t>
            </a:r>
            <a:r>
              <a:rPr lang="en-US" sz="2200" dirty="0" err="1">
                <a:solidFill>
                  <a:srgbClr val="808080"/>
                </a:solidFill>
                <a:latin typeface="Courier New"/>
                <a:ea typeface="Courier New"/>
                <a:cs typeface="Courier New"/>
                <a:sym typeface="Courier New"/>
              </a:rPr>
              <a:t>nghiệm</a:t>
            </a:r>
            <a:r>
              <a:rPr lang="en-US" sz="2200" dirty="0">
                <a:solidFill>
                  <a:srgbClr val="808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 </a:t>
            </a:r>
            <a:r>
              <a:rPr lang="en-US" sz="2200">
                <a:solidFill>
                  <a:srgbClr val="000000"/>
                </a:solidFill>
                <a:latin typeface="Courier New"/>
                <a:ea typeface="Courier New"/>
                <a:cs typeface="Courier New"/>
                <a:sym typeface="Courier New"/>
              </a:rPr>
              <a:t>	</a:t>
            </a:r>
            <a:endParaRPr lang="en-US" sz="2200" smtClean="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b="1">
                <a:latin typeface="Courier New"/>
                <a:ea typeface="Courier New"/>
                <a:cs typeface="Courier New"/>
                <a:sym typeface="Courier New"/>
              </a:rPr>
              <a:t>	</a:t>
            </a:r>
            <a:r>
              <a:rPr lang="en-US" sz="2200" b="1" smtClean="0">
                <a:solidFill>
                  <a:srgbClr val="0000FF"/>
                </a:solidFill>
                <a:latin typeface="Courier New"/>
                <a:ea typeface="Courier New"/>
                <a:cs typeface="Courier New"/>
                <a:sym typeface="Courier New"/>
              </a:rPr>
              <a:t>else</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	</a:t>
            </a:r>
            <a:r>
              <a:rPr lang="en-US" sz="2200" b="1" dirty="0">
                <a:solidFill>
                  <a:srgbClr val="0000FF"/>
                </a:solidFill>
                <a:latin typeface="Courier New"/>
                <a:ea typeface="Courier New"/>
                <a:cs typeface="Courier New"/>
                <a:sym typeface="Courier New"/>
              </a:rPr>
              <a:t>return</a:t>
            </a:r>
            <a:r>
              <a:rPr lang="en-US" sz="2200" dirty="0">
                <a:solidFill>
                  <a:srgbClr val="000000"/>
                </a:solidFill>
                <a:latin typeface="Courier New"/>
                <a:ea typeface="Courier New"/>
                <a:cs typeface="Courier New"/>
                <a:sym typeface="Courier New"/>
              </a:rPr>
              <a:t> </a:t>
            </a:r>
            <a:r>
              <a:rPr lang="en-US" sz="2200" dirty="0">
                <a:solidFill>
                  <a:srgbClr val="808080"/>
                </a:solidFill>
                <a:latin typeface="Courier New"/>
                <a:ea typeface="Courier New"/>
                <a:cs typeface="Courier New"/>
                <a:sym typeface="Courier New"/>
              </a:rPr>
              <a:t>"x= {0}"</a:t>
            </a:r>
            <a:r>
              <a:rPr lang="en-US" sz="2200" b="1" dirty="0">
                <a:solidFill>
                  <a:srgbClr val="000080"/>
                </a:solidFill>
                <a:latin typeface="Courier New"/>
                <a:ea typeface="Courier New"/>
                <a:cs typeface="Courier New"/>
                <a:sym typeface="Courier New"/>
              </a:rPr>
              <a:t>.</a:t>
            </a:r>
            <a:r>
              <a:rPr lang="en-US" sz="2200" b="1" dirty="0">
                <a:solidFill>
                  <a:srgbClr val="880088"/>
                </a:solidFill>
                <a:latin typeface="Courier New"/>
                <a:ea typeface="Courier New"/>
                <a:cs typeface="Courier New"/>
                <a:sym typeface="Courier New"/>
              </a:rPr>
              <a:t>format</a:t>
            </a:r>
            <a:r>
              <a:rPr lang="en-US" sz="2200" b="1" dirty="0">
                <a:solidFill>
                  <a:srgbClr val="000080"/>
                </a:solidFill>
                <a:latin typeface="Courier New"/>
                <a:ea typeface="Courier New"/>
                <a:cs typeface="Courier New"/>
                <a:sym typeface="Courier New"/>
              </a:rPr>
              <a:t>(</a:t>
            </a:r>
            <a:r>
              <a:rPr lang="en-US" sz="2200" b="1" dirty="0">
                <a:solidFill>
                  <a:srgbClr val="880088"/>
                </a:solidFill>
                <a:latin typeface="Courier New"/>
                <a:ea typeface="Courier New"/>
                <a:cs typeface="Courier New"/>
                <a:sym typeface="Courier New"/>
              </a:rPr>
              <a:t>round</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b</a:t>
            </a:r>
            <a:r>
              <a:rPr lang="en-US" sz="2200" b="1" dirty="0">
                <a:solidFill>
                  <a:srgbClr val="000080"/>
                </a:solidFill>
                <a:latin typeface="Courier New"/>
                <a:ea typeface="Courier New"/>
                <a:cs typeface="Courier New"/>
                <a:sym typeface="Courier New"/>
              </a:rPr>
              <a:t>/</a:t>
            </a:r>
            <a:r>
              <a:rPr lang="en-US" sz="2200" dirty="0">
                <a:solidFill>
                  <a:srgbClr val="000000"/>
                </a:solidFill>
                <a:latin typeface="Courier New"/>
                <a:ea typeface="Courier New"/>
                <a:cs typeface="Courier New"/>
                <a:sym typeface="Courier New"/>
              </a:rPr>
              <a:t>a</a:t>
            </a:r>
            <a:r>
              <a:rPr lang="en-US" sz="2200" b="1" dirty="0">
                <a:solidFill>
                  <a:srgbClr val="000080"/>
                </a:solidFill>
                <a:latin typeface="Courier New"/>
                <a:ea typeface="Courier New"/>
                <a:cs typeface="Courier New"/>
                <a:sym typeface="Courier New"/>
              </a:rPr>
              <a:t>,</a:t>
            </a:r>
            <a:r>
              <a:rPr lang="en-US" sz="2200" dirty="0">
                <a:solidFill>
                  <a:srgbClr val="FF0000"/>
                </a:solidFill>
                <a:latin typeface="Courier New"/>
                <a:ea typeface="Courier New"/>
                <a:cs typeface="Courier New"/>
                <a:sym typeface="Courier New"/>
              </a:rPr>
              <a:t>2</a:t>
            </a:r>
            <a:r>
              <a:rPr lang="en-US" sz="2200" b="1" dirty="0">
                <a:solidFill>
                  <a:srgbClr val="000080"/>
                </a:solidFill>
                <a:latin typeface="Courier New"/>
                <a:ea typeface="Courier New"/>
                <a:cs typeface="Courier New"/>
                <a:sym typeface="Courier New"/>
              </a:rPr>
              <a:t>))</a:t>
            </a:r>
            <a:endParaRPr sz="2200" dirty="0">
              <a:solidFill>
                <a:schemeClr val="dk1"/>
              </a:solidFill>
              <a:latin typeface="Georgia"/>
              <a:ea typeface="Georgia"/>
              <a:cs typeface="Georgia"/>
              <a:sym typeface="Georgia"/>
            </a:endParaRPr>
          </a:p>
        </p:txBody>
      </p:sp>
      <p:sp>
        <p:nvSpPr>
          <p:cNvPr id="903" name="Google Shape;903;p42"/>
          <p:cNvSpPr/>
          <p:nvPr/>
        </p:nvSpPr>
        <p:spPr>
          <a:xfrm>
            <a:off x="1295400" y="2784916"/>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04" name="Google Shape;904;p42"/>
          <p:cNvSpPr/>
          <p:nvPr/>
        </p:nvSpPr>
        <p:spPr>
          <a:xfrm>
            <a:off x="1622957" y="5581422"/>
            <a:ext cx="103632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GiaiPhuongTrinhBac1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vừa</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đối</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vừa</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trả</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về</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Ta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err="1">
                <a:solidFill>
                  <a:schemeClr val="dk1"/>
                </a:solidFill>
                <a:latin typeface="Times New Roman" panose="02020603050405020304" pitchFamily="18" charset="0"/>
                <a:ea typeface="Georgia"/>
                <a:cs typeface="Times New Roman" panose="02020603050405020304" pitchFamily="18" charset="0"/>
                <a:sym typeface="Georgia"/>
              </a:rPr>
              <a:t>sau</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sp>
        <p:nvSpPr>
          <p:cNvPr id="905" name="Google Shape;905;p42"/>
          <p:cNvSpPr/>
          <p:nvPr/>
        </p:nvSpPr>
        <p:spPr>
          <a:xfrm>
            <a:off x="2743200" y="6336943"/>
            <a:ext cx="52629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err="1">
                <a:solidFill>
                  <a:srgbClr val="000000"/>
                </a:solidFill>
                <a:latin typeface="Courier New"/>
                <a:ea typeface="Courier New"/>
                <a:cs typeface="Courier New"/>
                <a:sym typeface="Courier New"/>
              </a:rPr>
              <a:t>ketqua</a:t>
            </a:r>
            <a:r>
              <a:rPr lang="en-US" sz="2000" dirty="0">
                <a:solidFill>
                  <a:srgbClr val="000000"/>
                </a:solidFill>
                <a:latin typeface="Courier New"/>
                <a:ea typeface="Courier New"/>
                <a:cs typeface="Courier New"/>
                <a:sym typeface="Courier New"/>
              </a:rPr>
              <a:t> </a:t>
            </a:r>
            <a:r>
              <a:rPr lang="en-US" sz="2000" b="1" dirty="0">
                <a:solidFill>
                  <a:srgbClr val="000080"/>
                </a:solidFill>
                <a:latin typeface="Courier New"/>
                <a:ea typeface="Courier New"/>
                <a:cs typeface="Courier New"/>
                <a:sym typeface="Courier New"/>
              </a:rPr>
              <a:t>=</a:t>
            </a:r>
            <a:r>
              <a:rPr lang="en-US" sz="2000" dirty="0">
                <a:solidFill>
                  <a:srgbClr val="000000"/>
                </a:solidFill>
                <a:latin typeface="Courier New"/>
                <a:ea typeface="Courier New"/>
                <a:cs typeface="Courier New"/>
                <a:sym typeface="Courier New"/>
              </a:rPr>
              <a:t> GiaiPhuongTrinhBac1</a:t>
            </a:r>
            <a:r>
              <a:rPr lang="en-US" sz="2000" b="1" dirty="0">
                <a:solidFill>
                  <a:srgbClr val="000080"/>
                </a:solidFill>
                <a:latin typeface="Courier New"/>
                <a:ea typeface="Courier New"/>
                <a:cs typeface="Courier New"/>
                <a:sym typeface="Courier New"/>
              </a:rPr>
              <a:t>(</a:t>
            </a:r>
            <a:r>
              <a:rPr lang="en-US" sz="2000" dirty="0">
                <a:solidFill>
                  <a:srgbClr val="FF0000"/>
                </a:solidFill>
                <a:latin typeface="Courier New"/>
                <a:ea typeface="Courier New"/>
                <a:cs typeface="Courier New"/>
                <a:sym typeface="Courier New"/>
              </a:rPr>
              <a:t>4</a:t>
            </a:r>
            <a:r>
              <a:rPr lang="en-US" sz="2000" b="1" dirty="0">
                <a:solidFill>
                  <a:srgbClr val="000080"/>
                </a:solidFill>
                <a:latin typeface="Courier New"/>
                <a:ea typeface="Courier New"/>
                <a:cs typeface="Courier New"/>
                <a:sym typeface="Courier New"/>
              </a:rPr>
              <a:t>,</a:t>
            </a:r>
            <a:r>
              <a:rPr lang="en-US" sz="2000" dirty="0">
                <a:solidFill>
                  <a:srgbClr val="FF0000"/>
                </a:solidFill>
                <a:latin typeface="Courier New"/>
                <a:ea typeface="Courier New"/>
                <a:cs typeface="Courier New"/>
                <a:sym typeface="Courier New"/>
              </a:rPr>
              <a:t>9</a:t>
            </a:r>
            <a:r>
              <a:rPr lang="en-US" sz="2000" b="1" dirty="0">
                <a:solidFill>
                  <a:srgbClr val="000080"/>
                </a:solidFill>
                <a:latin typeface="Courier New"/>
                <a:ea typeface="Courier New"/>
                <a:cs typeface="Courier New"/>
                <a:sym typeface="Courier New"/>
              </a:rPr>
              <a:t>)</a:t>
            </a:r>
            <a:endParaRPr sz="2000" dirty="0">
              <a:solidFill>
                <a:schemeClr val="dk1"/>
              </a:solidFill>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43"/>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912" name="Google Shape;912;p4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913" name="Google Shape;913;p43"/>
          <p:cNvGrpSpPr/>
          <p:nvPr/>
        </p:nvGrpSpPr>
        <p:grpSpPr>
          <a:xfrm>
            <a:off x="1295400" y="1072306"/>
            <a:ext cx="5255048" cy="451694"/>
            <a:chOff x="253387" y="711409"/>
            <a:chExt cx="5255048" cy="451694"/>
          </a:xfrm>
        </p:grpSpPr>
        <p:sp>
          <p:nvSpPr>
            <p:cNvPr id="914" name="Google Shape;914;p4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15" name="Google Shape;915;p4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16" name="Google Shape;916;p4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Nguyên tắc hoạt động của hàm</a:t>
              </a:r>
              <a:endParaRPr/>
            </a:p>
          </p:txBody>
        </p:sp>
      </p:grpSp>
      <p:sp>
        <p:nvSpPr>
          <p:cNvPr id="917" name="Google Shape;917;p43"/>
          <p:cNvSpPr/>
          <p:nvPr/>
        </p:nvSpPr>
        <p:spPr>
          <a:xfrm>
            <a:off x="1295400" y="1678029"/>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lập</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hoạt</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động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theo</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nguyên</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tắc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Last In First Out (LIFO)</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18" name="Google Shape;918;p43"/>
          <p:cNvSpPr/>
          <p:nvPr/>
        </p:nvSpPr>
        <p:spPr>
          <a:xfrm>
            <a:off x="1295400" y="2293723"/>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19" name="Google Shape;919;p43"/>
          <p:cNvSpPr/>
          <p:nvPr/>
        </p:nvSpPr>
        <p:spPr>
          <a:xfrm>
            <a:off x="1297459" y="4953000"/>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Theo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nguyên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tắc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LIFO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xư</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thế</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20" name="Google Shape;920;p43"/>
          <p:cNvSpPr/>
          <p:nvPr/>
        </p:nvSpPr>
        <p:spPr>
          <a:xfrm>
            <a:off x="2590800" y="2855047"/>
            <a:ext cx="60960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00FF"/>
                </a:solidFill>
                <a:latin typeface="Courier New"/>
                <a:ea typeface="Courier New"/>
                <a:cs typeface="Courier New"/>
                <a:sym typeface="Courier New"/>
              </a:rPr>
              <a:t>def</a:t>
            </a:r>
            <a:r>
              <a:rPr lang="en-US" sz="2400" dirty="0">
                <a:solidFill>
                  <a:srgbClr val="000000"/>
                </a:solidFill>
                <a:latin typeface="Courier New"/>
                <a:ea typeface="Courier New"/>
                <a:cs typeface="Courier New"/>
                <a:sym typeface="Courier New"/>
              </a:rPr>
              <a:t> </a:t>
            </a:r>
            <a:r>
              <a:rPr lang="en-US" sz="2400" dirty="0">
                <a:solidFill>
                  <a:srgbClr val="FF00FF"/>
                </a:solidFill>
                <a:latin typeface="Courier New"/>
                <a:ea typeface="Courier New"/>
                <a:cs typeface="Courier New"/>
                <a:sym typeface="Courier New"/>
              </a:rPr>
              <a:t>double</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n</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000000"/>
                </a:solidFill>
                <a:latin typeface="Courier New"/>
                <a:ea typeface="Courier New"/>
                <a:cs typeface="Courier New"/>
                <a:sym typeface="Courier New"/>
              </a:rPr>
              <a:t>	</a:t>
            </a:r>
            <a:r>
              <a:rPr lang="en-US" sz="2400" b="1" dirty="0">
                <a:solidFill>
                  <a:srgbClr val="0000FF"/>
                </a:solidFill>
                <a:latin typeface="Courier New"/>
                <a:ea typeface="Courier New"/>
                <a:cs typeface="Courier New"/>
                <a:sym typeface="Courier New"/>
              </a:rPr>
              <a:t>return</a:t>
            </a:r>
            <a:r>
              <a:rPr lang="en-US" sz="2400" dirty="0">
                <a:solidFill>
                  <a:srgbClr val="000000"/>
                </a:solidFill>
                <a:latin typeface="Courier New"/>
                <a:ea typeface="Courier New"/>
                <a:cs typeface="Courier New"/>
                <a:sym typeface="Courier New"/>
              </a:rPr>
              <a:t> </a:t>
            </a:r>
            <a:r>
              <a:rPr lang="en-US" sz="2400" dirty="0">
                <a:solidFill>
                  <a:srgbClr val="FF0000"/>
                </a:solidFill>
                <a:latin typeface="Courier New"/>
                <a:ea typeface="Courier New"/>
                <a:cs typeface="Courier New"/>
                <a:sym typeface="Courier New"/>
              </a:rPr>
              <a:t>2</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n </a:t>
            </a:r>
            <a:endParaRPr dirty="0"/>
          </a:p>
          <a:p>
            <a:pPr marL="0" marR="0" lvl="0" indent="0" algn="l" rtl="0">
              <a:spcBef>
                <a:spcPts val="0"/>
              </a:spcBef>
              <a:spcAft>
                <a:spcPts val="0"/>
              </a:spcAft>
              <a:buNone/>
            </a:pPr>
            <a:r>
              <a:rPr lang="en-US" sz="2400" dirty="0">
                <a:solidFill>
                  <a:srgbClr val="000000"/>
                </a:solidFill>
                <a:latin typeface="Courier New"/>
                <a:ea typeface="Courier New"/>
                <a:cs typeface="Courier New"/>
                <a:sym typeface="Courier New"/>
              </a:rPr>
              <a:t>x </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double</a:t>
            </a:r>
            <a:r>
              <a:rPr lang="en-US" sz="2400" b="1" dirty="0">
                <a:solidFill>
                  <a:srgbClr val="000080"/>
                </a:solidFill>
                <a:latin typeface="Courier New"/>
                <a:ea typeface="Courier New"/>
                <a:cs typeface="Courier New"/>
                <a:sym typeface="Courier New"/>
              </a:rPr>
              <a:t>(</a:t>
            </a:r>
            <a:r>
              <a:rPr lang="en-US" sz="2400" dirty="0">
                <a:solidFill>
                  <a:srgbClr val="FF0000"/>
                </a:solidFill>
                <a:latin typeface="Courier New"/>
                <a:ea typeface="Courier New"/>
                <a:cs typeface="Courier New"/>
                <a:sym typeface="Courier New"/>
              </a:rPr>
              <a:t>3</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 </a:t>
            </a:r>
            <a:endParaRPr dirty="0"/>
          </a:p>
          <a:p>
            <a:pPr marL="0" marR="0" lvl="0" indent="0" algn="l" rtl="0">
              <a:spcBef>
                <a:spcPts val="0"/>
              </a:spcBef>
              <a:spcAft>
                <a:spcPts val="0"/>
              </a:spcAft>
              <a:buNone/>
            </a:pPr>
            <a:r>
              <a:rPr lang="en-US" sz="2400" b="1" dirty="0">
                <a:solidFill>
                  <a:srgbClr val="880088"/>
                </a:solidFill>
                <a:latin typeface="Courier New"/>
                <a:ea typeface="Courier New"/>
                <a:cs typeface="Courier New"/>
                <a:sym typeface="Courier New"/>
              </a:rPr>
              <a:t>print</a:t>
            </a:r>
            <a:r>
              <a:rPr lang="en-US" sz="2400" b="1" dirty="0">
                <a:solidFill>
                  <a:srgbClr val="000080"/>
                </a:solidFill>
                <a:latin typeface="Courier New"/>
                <a:ea typeface="Courier New"/>
                <a:cs typeface="Courier New"/>
                <a:sym typeface="Courier New"/>
              </a:rPr>
              <a:t>(</a:t>
            </a:r>
            <a:r>
              <a:rPr lang="en-US" sz="2400" dirty="0">
                <a:solidFill>
                  <a:srgbClr val="000000"/>
                </a:solidFill>
                <a:latin typeface="Courier New"/>
                <a:ea typeface="Courier New"/>
                <a:cs typeface="Courier New"/>
                <a:sym typeface="Courier New"/>
              </a:rPr>
              <a:t>x</a:t>
            </a:r>
            <a:r>
              <a:rPr lang="en-US" sz="2400" b="1" dirty="0">
                <a:solidFill>
                  <a:srgbClr val="000080"/>
                </a:solidFill>
                <a:latin typeface="Courier New"/>
                <a:ea typeface="Courier New"/>
                <a:cs typeface="Courier New"/>
                <a:sym typeface="Courier New"/>
              </a:rPr>
              <a:t>)</a:t>
            </a:r>
            <a:endParaRPr sz="2400" dirty="0">
              <a:solidFill>
                <a:schemeClr val="dk1"/>
              </a:solidFill>
              <a:latin typeface="Georgia"/>
              <a:ea typeface="Georgia"/>
              <a:cs typeface="Georgia"/>
              <a:sym typeface="Georgia"/>
            </a:endParaRPr>
          </a:p>
        </p:txBody>
      </p:sp>
      <p:pic>
        <p:nvPicPr>
          <p:cNvPr id="921" name="Google Shape;921;p43"/>
          <p:cNvPicPr preferRelativeResize="0"/>
          <p:nvPr/>
        </p:nvPicPr>
        <p:blipFill rotWithShape="1">
          <a:blip r:embed="rId3">
            <a:alphaModFix/>
          </a:blip>
          <a:srcRect/>
          <a:stretch/>
        </p:blipFill>
        <p:spPr>
          <a:xfrm>
            <a:off x="7875189" y="2340734"/>
            <a:ext cx="4040459" cy="3026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a:p>
        </p:txBody>
      </p:sp>
      <p:sp>
        <p:nvSpPr>
          <p:cNvPr id="242" name="Google Shape;242;p5"/>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243" name="Google Shape;243;p5"/>
          <p:cNvSpPr/>
          <p:nvPr/>
        </p:nvSpPr>
        <p:spPr>
          <a:xfrm>
            <a:off x="419100" y="1745554"/>
            <a:ext cx="5133508" cy="3870189"/>
          </a:xfrm>
          <a:prstGeom prst="rect">
            <a:avLst/>
          </a:prstGeom>
          <a:solidFill>
            <a:srgbClr val="F0F0FF"/>
          </a:solidFill>
          <a:ln>
            <a:noFill/>
          </a:ln>
        </p:spPr>
        <p:txBody>
          <a:bodyPr spcFirstLastPara="1" wrap="square" lIns="268200" tIns="133300" rIns="0" bIns="133300" anchor="ctr" anchorCtr="0">
            <a:spAutoFit/>
          </a:bodyPr>
          <a:lstStyle/>
          <a:p>
            <a:pPr marL="0" marR="0" lvl="0" indent="0" algn="l" rtl="0">
              <a:lnSpc>
                <a:spcPct val="150000"/>
              </a:lnSpc>
              <a:spcBef>
                <a:spcPts val="0"/>
              </a:spcBef>
              <a:spcAft>
                <a:spcPts val="0"/>
              </a:spcAft>
              <a:buClr>
                <a:srgbClr val="000000"/>
              </a:buClr>
              <a:buSzPts val="2600"/>
              <a:buFont typeface="Arial"/>
              <a:buNone/>
            </a:pPr>
            <a:r>
              <a:rPr lang="en-US" sz="2600" b="1" u="none" strike="noStrike" cap="none" dirty="0">
                <a:solidFill>
                  <a:srgbClr val="000000"/>
                </a:solidFill>
                <a:latin typeface="Times New Roman" panose="02020603050405020304" pitchFamily="18" charset="0"/>
                <a:cs typeface="Times New Roman" panose="02020603050405020304" pitchFamily="18" charset="0"/>
                <a:sym typeface="Arial"/>
              </a:rPr>
              <a:t>Check </a:t>
            </a:r>
            <a:r>
              <a:rPr lang="en-US" sz="2600" b="1" u="none" strike="noStrike" cap="none" dirty="0" err="1">
                <a:solidFill>
                  <a:srgbClr val="000000"/>
                </a:solidFill>
                <a:latin typeface="Times New Roman" panose="02020603050405020304" pitchFamily="18" charset="0"/>
                <a:cs typeface="Times New Roman" panose="02020603050405020304" pitchFamily="18" charset="0"/>
                <a:sym typeface="Arial"/>
              </a:rPr>
              <a:t>thông</a:t>
            </a:r>
            <a:r>
              <a:rPr lang="en-US" sz="2600" b="1"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600" b="1" u="none" strike="noStrike" cap="none" dirty="0" err="1">
                <a:solidFill>
                  <a:srgbClr val="000000"/>
                </a:solidFill>
                <a:latin typeface="Times New Roman" panose="02020603050405020304" pitchFamily="18" charset="0"/>
                <a:cs typeface="Times New Roman" panose="02020603050405020304" pitchFamily="18" charset="0"/>
                <a:sym typeface="Arial"/>
              </a:rPr>
              <a:t>báo</a:t>
            </a:r>
            <a:r>
              <a:rPr lang="en-US" sz="2600" b="1" u="none" strike="noStrike" cap="none" dirty="0">
                <a:solidFill>
                  <a:srgbClr val="000000"/>
                </a:solidFill>
                <a:latin typeface="Times New Roman" panose="02020603050405020304" pitchFamily="18" charset="0"/>
                <a:cs typeface="Times New Roman" panose="02020603050405020304" pitchFamily="18" charset="0"/>
                <a:sym typeface="Arial"/>
              </a:rPr>
              <a:t> Facebook</a:t>
            </a:r>
            <a:endParaRPr sz="2600" b="1"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1" indent="0" algn="l" rtl="0">
              <a:lnSpc>
                <a:spcPct val="150000"/>
              </a:lnSpc>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Mở</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khóa</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điện</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thoại</a:t>
            </a:r>
            <a:endParaRPr dirty="0">
              <a:latin typeface="Times New Roman" panose="02020603050405020304" pitchFamily="18" charset="0"/>
              <a:cs typeface="Times New Roman" panose="02020603050405020304" pitchFamily="18" charset="0"/>
            </a:endParaRPr>
          </a:p>
          <a:p>
            <a:pPr marL="457200" marR="0" lvl="1" indent="0" algn="l" rtl="0">
              <a:lnSpc>
                <a:spcPct val="150000"/>
              </a:lnSpc>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Vào</a:t>
            </a:r>
            <a:r>
              <a:rPr lang="en-US" sz="2600" b="1" dirty="0">
                <a:latin typeface="Times New Roman" panose="02020603050405020304" pitchFamily="18" charset="0"/>
                <a:ea typeface="Courier New"/>
                <a:cs typeface="Times New Roman" panose="02020603050405020304" pitchFamily="18" charset="0"/>
                <a:sym typeface="Courier New"/>
              </a:rPr>
              <a:t> Menu</a:t>
            </a:r>
            <a:endParaRPr dirty="0">
              <a:latin typeface="Times New Roman" panose="02020603050405020304" pitchFamily="18" charset="0"/>
              <a:cs typeface="Times New Roman" panose="02020603050405020304" pitchFamily="18" charset="0"/>
            </a:endParaRPr>
          </a:p>
          <a:p>
            <a:pPr marL="457200" marR="0" lvl="1" indent="0" algn="l" rtl="0">
              <a:lnSpc>
                <a:spcPct val="150000"/>
              </a:lnSpc>
              <a:spcBef>
                <a:spcPts val="0"/>
              </a:spcBef>
              <a:spcAft>
                <a:spcPts val="0"/>
              </a:spcAft>
              <a:buNone/>
            </a:pPr>
            <a:r>
              <a:rPr lang="en-US" sz="2600" b="1" dirty="0" err="1">
                <a:latin typeface="Times New Roman" panose="02020603050405020304" pitchFamily="18" charset="0"/>
                <a:cs typeface="Times New Roman" panose="02020603050405020304" pitchFamily="18" charset="0"/>
                <a:sym typeface="Courier New"/>
              </a:rPr>
              <a:t>Vào</a:t>
            </a:r>
            <a:r>
              <a:rPr lang="en-US" sz="2600" b="1" dirty="0">
                <a:latin typeface="Times New Roman" panose="02020603050405020304" pitchFamily="18" charset="0"/>
                <a:cs typeface="Times New Roman" panose="02020603050405020304" pitchFamily="18" charset="0"/>
                <a:sym typeface="Courier New"/>
              </a:rPr>
              <a:t> </a:t>
            </a:r>
            <a:r>
              <a:rPr lang="en-US" sz="2600" b="1" dirty="0" err="1">
                <a:latin typeface="Times New Roman" panose="02020603050405020304" pitchFamily="18" charset="0"/>
                <a:cs typeface="Times New Roman" panose="02020603050405020304" pitchFamily="18" charset="0"/>
                <a:sym typeface="Courier New"/>
              </a:rPr>
              <a:t>ứng</a:t>
            </a:r>
            <a:r>
              <a:rPr lang="en-US" sz="2600" b="1" dirty="0">
                <a:latin typeface="Times New Roman" panose="02020603050405020304" pitchFamily="18" charset="0"/>
                <a:cs typeface="Times New Roman" panose="02020603050405020304" pitchFamily="18" charset="0"/>
                <a:sym typeface="Courier New"/>
              </a:rPr>
              <a:t> </a:t>
            </a:r>
            <a:r>
              <a:rPr lang="en-US" sz="2600" b="1" dirty="0" err="1">
                <a:latin typeface="Times New Roman" panose="02020603050405020304" pitchFamily="18" charset="0"/>
                <a:cs typeface="Times New Roman" panose="02020603050405020304" pitchFamily="18" charset="0"/>
                <a:sym typeface="Courier New"/>
              </a:rPr>
              <a:t>dụng</a:t>
            </a:r>
            <a:r>
              <a:rPr lang="en-US" sz="2600" b="1" dirty="0">
                <a:latin typeface="Times New Roman" panose="02020603050405020304" pitchFamily="18" charset="0"/>
                <a:cs typeface="Times New Roman" panose="02020603050405020304" pitchFamily="18" charset="0"/>
                <a:sym typeface="Courier New"/>
              </a:rPr>
              <a:t> Facebook</a:t>
            </a:r>
            <a:endParaRPr dirty="0">
              <a:latin typeface="Times New Roman" panose="02020603050405020304" pitchFamily="18" charset="0"/>
              <a:cs typeface="Times New Roman" panose="02020603050405020304" pitchFamily="18" charset="0"/>
            </a:endParaRPr>
          </a:p>
          <a:p>
            <a:pPr marL="457200" marR="0" lvl="1" indent="0" algn="l" rtl="0">
              <a:lnSpc>
                <a:spcPct val="150000"/>
              </a:lnSpc>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Chọn</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mục</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Thông</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báo</a:t>
            </a:r>
            <a:endParaRPr dirty="0">
              <a:latin typeface="Times New Roman" panose="02020603050405020304" pitchFamily="18" charset="0"/>
              <a:cs typeface="Times New Roman" panose="02020603050405020304" pitchFamily="18" charset="0"/>
            </a:endParaRPr>
          </a:p>
          <a:p>
            <a:pPr marL="457200" marR="0" lvl="1" indent="0" algn="l" rtl="0">
              <a:lnSpc>
                <a:spcPct val="150000"/>
              </a:lnSpc>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Xem</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nội</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dung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Thông</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dirty="0" err="1">
                <a:latin typeface="Times New Roman" panose="02020603050405020304" pitchFamily="18" charset="0"/>
                <a:ea typeface="Courier New"/>
                <a:cs typeface="Times New Roman" panose="02020603050405020304" pitchFamily="18" charset="0"/>
                <a:sym typeface="Courier New"/>
              </a:rPr>
              <a:t>b</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áo</a:t>
            </a:r>
            <a:endParaRPr dirty="0">
              <a:latin typeface="Times New Roman" panose="02020603050405020304" pitchFamily="18" charset="0"/>
              <a:cs typeface="Times New Roman" panose="02020603050405020304" pitchFamily="18" charset="0"/>
            </a:endParaRPr>
          </a:p>
        </p:txBody>
      </p:sp>
      <p:sp>
        <p:nvSpPr>
          <p:cNvPr id="244" name="Google Shape;244;p5"/>
          <p:cNvSpPr/>
          <p:nvPr/>
        </p:nvSpPr>
        <p:spPr>
          <a:xfrm>
            <a:off x="6629400" y="1752600"/>
            <a:ext cx="1676400" cy="6096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1</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245" name="Google Shape;245;p5"/>
          <p:cNvSpPr/>
          <p:nvPr/>
        </p:nvSpPr>
        <p:spPr>
          <a:xfrm>
            <a:off x="6629400" y="2895600"/>
            <a:ext cx="1676400" cy="6096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Lệnh 2</a:t>
            </a:r>
            <a:endParaRPr>
              <a:latin typeface="Times New Roman" panose="02020603050405020304" pitchFamily="18" charset="0"/>
              <a:cs typeface="Times New Roman" panose="02020603050405020304" pitchFamily="18" charset="0"/>
            </a:endParaRPr>
          </a:p>
        </p:txBody>
      </p:sp>
      <p:sp>
        <p:nvSpPr>
          <p:cNvPr id="246" name="Google Shape;246;p5"/>
          <p:cNvSpPr/>
          <p:nvPr/>
        </p:nvSpPr>
        <p:spPr>
          <a:xfrm>
            <a:off x="6639393" y="4038600"/>
            <a:ext cx="1676400" cy="6096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Lệnh 3</a:t>
            </a:r>
            <a:endParaRPr>
              <a:latin typeface="Times New Roman" panose="02020603050405020304" pitchFamily="18" charset="0"/>
              <a:cs typeface="Times New Roman" panose="02020603050405020304" pitchFamily="18" charset="0"/>
            </a:endParaRPr>
          </a:p>
        </p:txBody>
      </p:sp>
      <p:sp>
        <p:nvSpPr>
          <p:cNvPr id="247" name="Google Shape;247;p5"/>
          <p:cNvSpPr/>
          <p:nvPr/>
        </p:nvSpPr>
        <p:spPr>
          <a:xfrm>
            <a:off x="6639393" y="5181600"/>
            <a:ext cx="1676400" cy="6096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a:t>
            </a:r>
            <a:endParaRPr>
              <a:latin typeface="Times New Roman" panose="02020603050405020304" pitchFamily="18" charset="0"/>
              <a:cs typeface="Times New Roman" panose="02020603050405020304" pitchFamily="18" charset="0"/>
            </a:endParaRPr>
          </a:p>
        </p:txBody>
      </p:sp>
      <p:cxnSp>
        <p:nvCxnSpPr>
          <p:cNvPr id="248" name="Google Shape;248;p5"/>
          <p:cNvCxnSpPr>
            <a:stCxn id="244" idx="2"/>
            <a:endCxn id="245" idx="0"/>
          </p:cNvCxnSpPr>
          <p:nvPr/>
        </p:nvCxnSpPr>
        <p:spPr>
          <a:xfrm>
            <a:off x="7467600" y="2362200"/>
            <a:ext cx="0" cy="533400"/>
          </a:xfrm>
          <a:prstGeom prst="straightConnector1">
            <a:avLst/>
          </a:prstGeom>
          <a:noFill/>
          <a:ln w="9525" cap="flat" cmpd="sng">
            <a:solidFill>
              <a:schemeClr val="accent1"/>
            </a:solidFill>
            <a:prstDash val="solid"/>
            <a:round/>
            <a:headEnd type="none" w="sm" len="sm"/>
            <a:tailEnd type="triangle" w="med" len="med"/>
          </a:ln>
        </p:spPr>
      </p:cxnSp>
      <p:cxnSp>
        <p:nvCxnSpPr>
          <p:cNvPr id="249" name="Google Shape;249;p5"/>
          <p:cNvCxnSpPr/>
          <p:nvPr/>
        </p:nvCxnSpPr>
        <p:spPr>
          <a:xfrm>
            <a:off x="7467600" y="3505200"/>
            <a:ext cx="0" cy="533400"/>
          </a:xfrm>
          <a:prstGeom prst="straightConnector1">
            <a:avLst/>
          </a:prstGeom>
          <a:noFill/>
          <a:ln w="9525" cap="flat" cmpd="sng">
            <a:solidFill>
              <a:schemeClr val="accent1"/>
            </a:solidFill>
            <a:prstDash val="solid"/>
            <a:round/>
            <a:headEnd type="none" w="sm" len="sm"/>
            <a:tailEnd type="triangle" w="med" len="med"/>
          </a:ln>
        </p:spPr>
      </p:cxnSp>
      <p:cxnSp>
        <p:nvCxnSpPr>
          <p:cNvPr id="250" name="Google Shape;250;p5"/>
          <p:cNvCxnSpPr/>
          <p:nvPr/>
        </p:nvCxnSpPr>
        <p:spPr>
          <a:xfrm>
            <a:off x="7467600" y="4648200"/>
            <a:ext cx="0" cy="533400"/>
          </a:xfrm>
          <a:prstGeom prst="straightConnector1">
            <a:avLst/>
          </a:prstGeom>
          <a:noFill/>
          <a:ln w="9525" cap="flat" cmpd="sng">
            <a:solidFill>
              <a:schemeClr val="accent1"/>
            </a:solidFill>
            <a:prstDash val="solid"/>
            <a:round/>
            <a:headEnd type="none" w="sm" len="sm"/>
            <a:tailEnd type="triangle" w="med" len="med"/>
          </a:ln>
        </p:spPr>
      </p:cxnSp>
      <p:sp>
        <p:nvSpPr>
          <p:cNvPr id="251" name="Google Shape;251;p5"/>
          <p:cNvSpPr txBox="1"/>
          <p:nvPr/>
        </p:nvSpPr>
        <p:spPr>
          <a:xfrm>
            <a:off x="9111522" y="3249552"/>
            <a:ext cx="2590800" cy="5715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chemeClr val="accent3"/>
              </a:buClr>
              <a:buSzPts val="2200"/>
              <a:buFont typeface="Georgia"/>
              <a:buNone/>
            </a:pPr>
            <a:r>
              <a:rPr lang="en-US" sz="2200" dirty="0">
                <a:solidFill>
                  <a:srgbClr val="006699"/>
                </a:solidFill>
                <a:latin typeface="Times New Roman" panose="02020603050405020304" pitchFamily="18" charset="0"/>
                <a:ea typeface="Times"/>
                <a:cs typeface="Times New Roman" panose="02020603050405020304" pitchFamily="18" charset="0"/>
                <a:sym typeface="Wingdings" panose="05000000000000000000" pitchFamily="2" charset="2"/>
              </a:rPr>
              <a: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Rút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ra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điều</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gì</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a:t>
            </a:r>
            <a:endParaRPr sz="2200" dirty="0">
              <a:solidFill>
                <a:srgbClr val="006699"/>
              </a:solidFill>
              <a:latin typeface="Times New Roman" panose="02020603050405020304" pitchFamily="18" charset="0"/>
              <a:ea typeface="Times"/>
              <a:cs typeface="Times New Roman" panose="02020603050405020304" pitchFamily="18" charset="0"/>
              <a:sym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Effect transition="in" filter="fade">
                                      <p:cBhvr>
                                        <p:cTn id="7" dur="500"/>
                                        <p:tgtEl>
                                          <p:spTgt spid="2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4"/>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928" name="Google Shape;928;p4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929" name="Google Shape;929;p44"/>
          <p:cNvGrpSpPr/>
          <p:nvPr/>
        </p:nvGrpSpPr>
        <p:grpSpPr>
          <a:xfrm>
            <a:off x="1295400" y="1072306"/>
            <a:ext cx="5255048" cy="451694"/>
            <a:chOff x="253387" y="711409"/>
            <a:chExt cx="5255048" cy="451694"/>
          </a:xfrm>
        </p:grpSpPr>
        <p:sp>
          <p:nvSpPr>
            <p:cNvPr id="930" name="Google Shape;930;p44"/>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31" name="Google Shape;931;p44"/>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32" name="Google Shape;932;p44"/>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Hàm và biến</a:t>
              </a:r>
              <a:endParaRPr/>
            </a:p>
          </p:txBody>
        </p:sp>
      </p:grpSp>
      <p:sp>
        <p:nvSpPr>
          <p:cNvPr id="933" name="Google Shape;933;p44"/>
          <p:cNvSpPr/>
          <p:nvPr/>
        </p:nvSpPr>
        <p:spPr>
          <a:xfrm>
            <a:off x="1295400" y="1678029"/>
            <a:ext cx="10363200"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Tất</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cả</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khai</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báo</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chỉ</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phạm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vi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cục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bộ</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(local). Khi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thoát</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khỏi</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biến</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truy</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Times"/>
                <a:cs typeface="Times New Roman" panose="02020603050405020304" pitchFamily="18" charset="0"/>
                <a:sym typeface="Times"/>
              </a:rPr>
              <a:t>x</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uất</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35" name="Google Shape;935;p44"/>
          <p:cNvSpPr/>
          <p:nvPr/>
        </p:nvSpPr>
        <p:spPr>
          <a:xfrm>
            <a:off x="1421425" y="5494740"/>
            <a:ext cx="10363200" cy="46166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Sau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chạy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giá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trị</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g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xuất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màn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bao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nhiêu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12" name="TextBox 11">
            <a:extLst>
              <a:ext uri="{FF2B5EF4-FFF2-40B4-BE49-F238E27FC236}">
                <a16:creationId xmlns:a16="http://schemas.microsoft.com/office/drawing/2014/main" id="{1A215E0E-1EC8-4449-B025-E3EF660CCE20}"/>
              </a:ext>
            </a:extLst>
          </p:cNvPr>
          <p:cNvSpPr txBox="1"/>
          <p:nvPr/>
        </p:nvSpPr>
        <p:spPr>
          <a:xfrm>
            <a:off x="2081048" y="3032387"/>
            <a:ext cx="6117020" cy="2308324"/>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g = </a:t>
            </a:r>
            <a:r>
              <a:rPr lang="en-US" sz="2400" b="0" dirty="0">
                <a:solidFill>
                  <a:srgbClr val="098658"/>
                </a:solidFill>
                <a:effectLst/>
                <a:latin typeface="Consolas" panose="020B0609020204030204" pitchFamily="49" charset="0"/>
              </a:rPr>
              <a:t>5</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def</a:t>
            </a:r>
            <a:r>
              <a:rPr lang="en-US" sz="2400" b="0" dirty="0">
                <a:solidFill>
                  <a:srgbClr val="000000"/>
                </a:solidFill>
                <a:effectLst/>
                <a:latin typeface="Consolas" panose="020B0609020204030204" pitchFamily="49" charset="0"/>
              </a:rPr>
              <a:t> increment():</a:t>
            </a:r>
          </a:p>
          <a:p>
            <a:r>
              <a:rPr lang="en-US" sz="2400" b="0" dirty="0">
                <a:solidFill>
                  <a:srgbClr val="000000"/>
                </a:solidFill>
                <a:effectLst/>
                <a:latin typeface="Consolas" panose="020B0609020204030204" pitchFamily="49" charset="0"/>
              </a:rPr>
              <a:t>    g = </a:t>
            </a:r>
            <a:r>
              <a:rPr lang="en-US" sz="2400" b="0" dirty="0">
                <a:solidFill>
                  <a:srgbClr val="098658"/>
                </a:solidFill>
                <a:effectLst/>
                <a:latin typeface="Consolas" panose="020B0609020204030204" pitchFamily="49" charset="0"/>
              </a:rPr>
              <a:t>2</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g = g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increment()</a:t>
            </a:r>
          </a:p>
          <a:p>
            <a:r>
              <a:rPr lang="en-US" sz="2400" b="0" dirty="0">
                <a:solidFill>
                  <a:srgbClr val="000000"/>
                </a:solidFill>
                <a:effectLst/>
                <a:latin typeface="Consolas" panose="020B0609020204030204" pitchFamily="49" charset="0"/>
              </a:rPr>
              <a:t>print(g)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5"/>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2. Tổ chức mã nguồn</a:t>
            </a:r>
            <a:endParaRPr/>
          </a:p>
        </p:txBody>
      </p:sp>
      <p:sp>
        <p:nvSpPr>
          <p:cNvPr id="942" name="Google Shape;942;p45"/>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943" name="Google Shape;943;p45"/>
          <p:cNvGrpSpPr/>
          <p:nvPr/>
        </p:nvGrpSpPr>
        <p:grpSpPr>
          <a:xfrm>
            <a:off x="1295400" y="1072306"/>
            <a:ext cx="6248400" cy="506064"/>
            <a:chOff x="253387" y="711409"/>
            <a:chExt cx="6248400" cy="506064"/>
          </a:xfrm>
        </p:grpSpPr>
        <p:sp>
          <p:nvSpPr>
            <p:cNvPr id="944" name="Google Shape;944;p45"/>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45" name="Google Shape;945;p45"/>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46" name="Google Shape;946;p45"/>
            <p:cNvSpPr txBox="1"/>
            <p:nvPr/>
          </p:nvSpPr>
          <p:spPr>
            <a:xfrm>
              <a:off x="517793" y="711409"/>
              <a:ext cx="5983994" cy="50606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Một</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số</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hàm</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quan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trọng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thường</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dùng</a:t>
              </a:r>
              <a:endParaRPr dirty="0"/>
            </a:p>
          </p:txBody>
        </p:sp>
      </p:grpSp>
      <p:sp>
        <p:nvSpPr>
          <p:cNvPr id="947" name="Google Shape;947;p45"/>
          <p:cNvSpPr/>
          <p:nvPr/>
        </p:nvSpPr>
        <p:spPr>
          <a:xfrm>
            <a:off x="1313935" y="1941102"/>
            <a:ext cx="10363200" cy="34163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Hàm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toán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học</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Round</a:t>
            </a:r>
            <a:endParaRPr lang="en-US"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Time</a:t>
            </a:r>
            <a:endParaRPr lang="en-US"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Random</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Exit</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Eval</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6"/>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3. Phương pháp theo dõi, vá lỗi chương trình</a:t>
            </a:r>
            <a:endParaRPr sz="3200"/>
          </a:p>
        </p:txBody>
      </p:sp>
      <p:sp>
        <p:nvSpPr>
          <p:cNvPr id="954" name="Google Shape;954;p46"/>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955" name="Google Shape;955;p46"/>
          <p:cNvGrpSpPr/>
          <p:nvPr/>
        </p:nvGrpSpPr>
        <p:grpSpPr>
          <a:xfrm>
            <a:off x="1295400" y="1072306"/>
            <a:ext cx="5255048" cy="451694"/>
            <a:chOff x="253387" y="711409"/>
            <a:chExt cx="5255048" cy="451694"/>
          </a:xfrm>
        </p:grpSpPr>
        <p:sp>
          <p:nvSpPr>
            <p:cNvPr id="956" name="Google Shape;956;p46"/>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57" name="Google Shape;957;p46"/>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58" name="Google Shape;958;p46"/>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Khái</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niệm</a:t>
              </a:r>
              <a:endParaRPr dirty="0"/>
            </a:p>
          </p:txBody>
        </p:sp>
      </p:grpSp>
      <p:grpSp>
        <p:nvGrpSpPr>
          <p:cNvPr id="959" name="Google Shape;959;p46"/>
          <p:cNvGrpSpPr/>
          <p:nvPr/>
        </p:nvGrpSpPr>
        <p:grpSpPr>
          <a:xfrm>
            <a:off x="1295400" y="3550860"/>
            <a:ext cx="5255048" cy="451694"/>
            <a:chOff x="253387" y="711409"/>
            <a:chExt cx="5255048" cy="451694"/>
          </a:xfrm>
        </p:grpSpPr>
        <p:sp>
          <p:nvSpPr>
            <p:cNvPr id="960" name="Google Shape;960;p46"/>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61" name="Google Shape;961;p46"/>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62" name="Google Shape;962;p46"/>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Nguyên</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nhân</a:t>
              </a:r>
              <a:endParaRPr dirty="0"/>
            </a:p>
          </p:txBody>
        </p:sp>
      </p:grpSp>
      <p:sp>
        <p:nvSpPr>
          <p:cNvPr id="963" name="Google Shape;963;p46"/>
          <p:cNvSpPr/>
          <p:nvPr/>
        </p:nvSpPr>
        <p:spPr>
          <a:xfrm>
            <a:off x="1295400" y="4156583"/>
            <a:ext cx="10363200"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400"/>
              <a:buFont typeface="Noto Sans Symbols"/>
              <a:buChar char="⮚"/>
            </a:pP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Sai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cú</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pháp</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2400"/>
              <a:buFont typeface="Noto Sans Symbols"/>
              <a:buChar char="⮚"/>
            </a:pP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Sai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loigc</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964" name="Google Shape;964;p46"/>
          <p:cNvSpPr/>
          <p:nvPr/>
        </p:nvSpPr>
        <p:spPr>
          <a:xfrm>
            <a:off x="1252844" y="1600200"/>
            <a:ext cx="10297099"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Trong</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quá</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trình</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viết</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chương</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trình</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bất</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kỳ</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lập</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trình</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viên</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nào</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cũng</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thường</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xuyên</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gặp</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nhiều</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lỗi</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khác</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nhau</a:t>
            </a: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Khi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người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viết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phải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xem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xét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đoạn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mã</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tìm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những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chỗ</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gây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sửa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(debug)</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7"/>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3. Phương pháp theo dõi, vá lỗi chương trình</a:t>
            </a:r>
            <a:endParaRPr sz="3200"/>
          </a:p>
        </p:txBody>
      </p:sp>
      <p:sp>
        <p:nvSpPr>
          <p:cNvPr id="971" name="Google Shape;971;p47"/>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972" name="Google Shape;972;p47"/>
          <p:cNvGrpSpPr/>
          <p:nvPr/>
        </p:nvGrpSpPr>
        <p:grpSpPr>
          <a:xfrm>
            <a:off x="1295400" y="1072306"/>
            <a:ext cx="5255048" cy="451694"/>
            <a:chOff x="253387" y="711409"/>
            <a:chExt cx="5255048" cy="451694"/>
          </a:xfrm>
        </p:grpSpPr>
        <p:sp>
          <p:nvSpPr>
            <p:cNvPr id="973" name="Google Shape;973;p47"/>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74" name="Google Shape;974;p47"/>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75" name="Google Shape;975;p47"/>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Theo dõi lỗi</a:t>
              </a:r>
              <a:endParaRPr/>
            </a:p>
          </p:txBody>
        </p:sp>
      </p:grpSp>
      <p:sp>
        <p:nvSpPr>
          <p:cNvPr id="976" name="Google Shape;976;p47"/>
          <p:cNvSpPr/>
          <p:nvPr/>
        </p:nvSpPr>
        <p:spPr>
          <a:xfrm>
            <a:off x="1252844" y="1600200"/>
            <a:ext cx="10297099" cy="334995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a:ea typeface="Times New Roman"/>
                <a:cs typeface="Times New Roman"/>
                <a:sym typeface="Times New Roman"/>
              </a:rPr>
              <a:t>Chạy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tay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mã</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lệnh</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và</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theo</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dõi</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sự</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thay</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đổi</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giá</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trị</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của</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các</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biến</a:t>
            </a:r>
            <a:endParaRPr dirty="0"/>
          </a:p>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a:ea typeface="Times New Roman"/>
                <a:cs typeface="Times New Roman"/>
                <a:sym typeface="Times New Roman"/>
              </a:rPr>
              <a:t>Sử</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dụng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chức</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năng</a:t>
            </a:r>
            <a:r>
              <a:rPr lang="en-US" sz="2400" dirty="0">
                <a:solidFill>
                  <a:schemeClr val="dk1"/>
                </a:solidFill>
                <a:latin typeface="Times New Roman"/>
                <a:ea typeface="Times New Roman"/>
                <a:cs typeface="Times New Roman"/>
                <a:sym typeface="Times New Roman"/>
              </a:rPr>
              <a:t> debug </a:t>
            </a:r>
            <a:r>
              <a:rPr lang="en-US" sz="2400" dirty="0" err="1">
                <a:solidFill>
                  <a:schemeClr val="dk1"/>
                </a:solidFill>
                <a:latin typeface="Times New Roman"/>
                <a:ea typeface="Times New Roman"/>
                <a:cs typeface="Times New Roman"/>
                <a:sym typeface="Times New Roman"/>
              </a:rPr>
              <a:t>của</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công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cụ</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lập</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trình</a:t>
            </a:r>
            <a:endParaRPr dirty="0"/>
          </a:p>
          <a:p>
            <a:pPr marL="800100" marR="0" lvl="1" indent="-342900" algn="just" rtl="0">
              <a:lnSpc>
                <a:spcPct val="150000"/>
              </a:lnSpc>
              <a:spcBef>
                <a:spcPts val="0"/>
              </a:spcBef>
              <a:spcAft>
                <a:spcPts val="0"/>
              </a:spcAft>
              <a:buClr>
                <a:schemeClr val="dk1"/>
              </a:buClr>
              <a:buSzPts val="2400"/>
              <a:buFont typeface="Arial"/>
              <a:buChar char="•"/>
            </a:pPr>
            <a:r>
              <a:rPr lang="en-US" sz="2400" b="0" i="0" u="none" strike="noStrike" cap="none" dirty="0" err="1">
                <a:solidFill>
                  <a:schemeClr val="dk1"/>
                </a:solidFill>
                <a:latin typeface="Times New Roman"/>
                <a:ea typeface="Times New Roman"/>
                <a:cs typeface="Times New Roman"/>
                <a:sym typeface="Times New Roman"/>
              </a:rPr>
              <a:t>Đặt</a:t>
            </a:r>
            <a:r>
              <a:rPr lang="en-US" sz="2400" b="0" i="0" u="none" strike="noStrike" cap="none" dirty="0">
                <a:solidFill>
                  <a:schemeClr val="dk1"/>
                </a:solidFill>
                <a:latin typeface="Times New Roman"/>
                <a:ea typeface="Times New Roman"/>
                <a:cs typeface="Times New Roman"/>
                <a:sym typeface="Times New Roman"/>
              </a:rPr>
              <a:t> breakpoint</a:t>
            </a:r>
            <a:endParaRPr dirty="0"/>
          </a:p>
          <a:p>
            <a:pPr marL="800100" marR="0" lvl="1" indent="-342900" algn="just" rtl="0">
              <a:lnSpc>
                <a:spcPct val="15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Theo </a:t>
            </a:r>
            <a:r>
              <a:rPr lang="en-US" sz="2400" b="0" i="0" u="none" strike="noStrike" cap="none" dirty="0" err="1">
                <a:solidFill>
                  <a:schemeClr val="dk1"/>
                </a:solidFill>
                <a:latin typeface="Times New Roman"/>
                <a:ea typeface="Times New Roman"/>
                <a:cs typeface="Times New Roman"/>
                <a:sym typeface="Times New Roman"/>
              </a:rPr>
              <a:t>dõi</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giá</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trị</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biến</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khi</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gỡ</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lỗi</a:t>
            </a:r>
            <a:endParaRPr dirty="0"/>
          </a:p>
          <a:p>
            <a:pPr marL="800100" marR="0" lvl="1" indent="-342900" algn="just" rtl="0">
              <a:lnSpc>
                <a:spcPct val="150000"/>
              </a:lnSpc>
              <a:spcBef>
                <a:spcPts val="0"/>
              </a:spcBef>
              <a:spcAft>
                <a:spcPts val="0"/>
              </a:spcAft>
              <a:buClr>
                <a:schemeClr val="dk1"/>
              </a:buClr>
              <a:buSzPts val="2400"/>
              <a:buFont typeface="Arial"/>
              <a:buChar char="•"/>
            </a:pPr>
            <a:r>
              <a:rPr lang="en-US" sz="2400" b="0" i="0" u="none" strike="noStrike" cap="none" dirty="0" err="1">
                <a:solidFill>
                  <a:schemeClr val="dk1"/>
                </a:solidFill>
                <a:latin typeface="Times New Roman"/>
                <a:ea typeface="Times New Roman"/>
                <a:cs typeface="Times New Roman"/>
                <a:sym typeface="Times New Roman"/>
              </a:rPr>
              <a:t>Thực</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thi</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dòng</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lệnh</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khi</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gỡ</a:t>
            </a: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err="1">
                <a:solidFill>
                  <a:schemeClr val="dk1"/>
                </a:solidFill>
                <a:latin typeface="Times New Roman"/>
                <a:ea typeface="Times New Roman"/>
                <a:cs typeface="Times New Roman"/>
                <a:sym typeface="Times New Roman"/>
              </a:rPr>
              <a:t>lỗi</a:t>
            </a:r>
            <a:endParaRPr dirty="0"/>
          </a:p>
          <a:p>
            <a:pPr marL="800100" marR="0" lvl="1" indent="-190500" algn="just" rtl="0">
              <a:lnSpc>
                <a:spcPct val="150000"/>
              </a:lnSpc>
              <a:spcBef>
                <a:spcPts val="0"/>
              </a:spcBef>
              <a:spcAft>
                <a:spcPts val="0"/>
              </a:spcAft>
              <a:buClr>
                <a:schemeClr val="dk1"/>
              </a:buClr>
              <a:buSzPts val="2400"/>
              <a:buFont typeface="Noto Sans Symbols"/>
              <a:buNone/>
            </a:pPr>
            <a:endParaRPr sz="2400" b="0" i="0" u="none" strike="noStrike" cap="none" dirty="0">
              <a:solidFill>
                <a:schemeClr val="dk1"/>
              </a:solidFill>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48"/>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3. Phương pháp theo dõi, vá lỗi chương trình</a:t>
            </a:r>
            <a:endParaRPr sz="3200"/>
          </a:p>
        </p:txBody>
      </p:sp>
      <p:sp>
        <p:nvSpPr>
          <p:cNvPr id="983" name="Google Shape;983;p4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984" name="Google Shape;984;p48"/>
          <p:cNvSpPr/>
          <p:nvPr/>
        </p:nvSpPr>
        <p:spPr>
          <a:xfrm>
            <a:off x="1182624" y="1289091"/>
            <a:ext cx="10363200" cy="6462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400"/>
              <a:buFont typeface="Noto Sans Symbols"/>
              <a:buChar char="⮚"/>
            </a:pP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về</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theo</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dõi</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gỡ</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err="1">
                <a:solidFill>
                  <a:schemeClr val="dk1"/>
                </a:solidFill>
                <a:latin typeface="Times New Roman" panose="02020603050405020304" pitchFamily="18" charset="0"/>
                <a:ea typeface="Georgia"/>
                <a:cs typeface="Times New Roman" panose="02020603050405020304" pitchFamily="18" charset="0"/>
                <a:sym typeface="Georgia"/>
              </a:rPr>
              <a:t>lỗi</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9"/>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991" name="Google Shape;991;p49"/>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992" name="Google Shape;992;p49"/>
          <p:cNvGrpSpPr/>
          <p:nvPr/>
        </p:nvGrpSpPr>
        <p:grpSpPr>
          <a:xfrm>
            <a:off x="1295400" y="1072306"/>
            <a:ext cx="5255048" cy="451694"/>
            <a:chOff x="253387" y="711409"/>
            <a:chExt cx="5255048" cy="451694"/>
          </a:xfrm>
        </p:grpSpPr>
        <p:sp>
          <p:nvSpPr>
            <p:cNvPr id="993" name="Google Shape;993;p49"/>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94" name="Google Shape;994;p49"/>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995" name="Google Shape;995;p49"/>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Khái niệm</a:t>
              </a:r>
              <a:endParaRPr/>
            </a:p>
          </p:txBody>
        </p:sp>
      </p:grpSp>
      <p:sp>
        <p:nvSpPr>
          <p:cNvPr id="996" name="Google Shape;996;p49"/>
          <p:cNvSpPr/>
          <p:nvPr/>
        </p:nvSpPr>
        <p:spPr>
          <a:xfrm>
            <a:off x="1252844" y="1600200"/>
            <a:ext cx="10297099" cy="397031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xảy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Khi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xảy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Python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tạo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vấn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đề</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tránh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ứng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hay server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bị</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crash.</a:t>
            </a:r>
            <a:endParaRPr dirty="0">
              <a:latin typeface="Times New Roman" panose="02020603050405020304" pitchFamily="18" charset="0"/>
              <a:cs typeface="Times New Roman" panose="02020603050405020304" pitchFamily="18" charset="0"/>
            </a:endParaRPr>
          </a:p>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điều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thường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luồng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cứ</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xuất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ngừng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chuyển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qua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quá</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in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50"/>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1003" name="Google Shape;1003;p50"/>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1004" name="Google Shape;1004;p50"/>
          <p:cNvGrpSpPr/>
          <p:nvPr/>
        </p:nvGrpSpPr>
        <p:grpSpPr>
          <a:xfrm>
            <a:off x="1295400" y="1072306"/>
            <a:ext cx="5255048" cy="451694"/>
            <a:chOff x="253387" y="711409"/>
            <a:chExt cx="5255048" cy="451694"/>
          </a:xfrm>
        </p:grpSpPr>
        <p:sp>
          <p:nvSpPr>
            <p:cNvPr id="1005" name="Google Shape;1005;p50"/>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06" name="Google Shape;1006;p50"/>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07" name="Google Shape;1007;p50"/>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Xử lý ngoại lệ</a:t>
              </a:r>
              <a:endParaRPr/>
            </a:p>
          </p:txBody>
        </p:sp>
      </p:grpSp>
      <p:sp>
        <p:nvSpPr>
          <p:cNvPr id="1008" name="Google Shape;1008;p50"/>
          <p:cNvSpPr/>
          <p:nvPr/>
        </p:nvSpPr>
        <p:spPr>
          <a:xfrm>
            <a:off x="1252844" y="1600200"/>
            <a:ext cx="10297099" cy="397031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bằng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khối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try...except</a:t>
            </a:r>
            <a:endParaRPr dirty="0">
              <a:latin typeface="Times New Roman" panose="02020603050405020304" pitchFamily="18" charset="0"/>
              <a:cs typeface="Times New Roman" panose="02020603050405020304" pitchFamily="18" charset="0"/>
            </a:endParaRPr>
          </a:p>
          <a:p>
            <a:pPr marL="800100" marR="0" lvl="1" indent="-342900" algn="just" rtl="0">
              <a:lnSpc>
                <a:spcPct val="150000"/>
              </a:lnSpc>
              <a:spcBef>
                <a:spcPts val="0"/>
              </a:spcBef>
              <a:spcAft>
                <a:spcPts val="0"/>
              </a:spcAft>
              <a:buClr>
                <a:schemeClr val="dk1"/>
              </a:buClr>
              <a:buSzPts val="2400"/>
              <a:buFont typeface="Arial"/>
              <a:buChar char="•"/>
            </a:pP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Phần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thân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try</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gồm</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code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tạo</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tạo</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tất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cả</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câu</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khối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bị</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bỏ</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qua.</a:t>
            </a:r>
            <a:endParaRPr dirty="0">
              <a:latin typeface="Times New Roman" panose="02020603050405020304" pitchFamily="18" charset="0"/>
              <a:cs typeface="Times New Roman" panose="02020603050405020304" pitchFamily="18" charset="0"/>
            </a:endParaRPr>
          </a:p>
          <a:p>
            <a:pPr marL="800100" marR="0" lvl="1" indent="-342900" algn="just" rtl="0">
              <a:lnSpc>
                <a:spcPct val="150000"/>
              </a:lnSpc>
              <a:spcBef>
                <a:spcPts val="0"/>
              </a:spcBef>
              <a:spcAft>
                <a:spcPts val="0"/>
              </a:spcAft>
              <a:buClr>
                <a:schemeClr val="dk1"/>
              </a:buClr>
              <a:buSzPts val="2400"/>
              <a:buFont typeface="Arial"/>
              <a:buChar char="•"/>
            </a:pP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Mặt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khác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phần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thân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except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gọi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bởi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exception handler</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vì</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nó</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dùng</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bắt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Khối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except</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hiện</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tạo</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0" i="0" u="none" strike="noStrike" cap="none" dirty="0" err="1">
                <a:solidFill>
                  <a:schemeClr val="dk1"/>
                </a:solidFill>
                <a:latin typeface="Times New Roman" panose="02020603050405020304" pitchFamily="18" charset="0"/>
                <a:ea typeface="Georgia"/>
                <a:cs typeface="Times New Roman" panose="02020603050405020304" pitchFamily="18" charset="0"/>
                <a:sym typeface="Georgia"/>
              </a:rPr>
              <a:t>bỏ</a:t>
            </a:r>
            <a:r>
              <a:rPr lang="en-US" sz="2400" b="0" i="0" u="none" strike="noStrike" cap="none" dirty="0">
                <a:solidFill>
                  <a:schemeClr val="dk1"/>
                </a:solidFill>
                <a:latin typeface="Times New Roman" panose="02020603050405020304" pitchFamily="18" charset="0"/>
                <a:ea typeface="Georgia"/>
                <a:cs typeface="Times New Roman" panose="02020603050405020304" pitchFamily="18" charset="0"/>
                <a:sym typeface="Georgia"/>
              </a:rPr>
              <a:t> qua.</a:t>
            </a:r>
            <a:endParaRPr dirty="0">
              <a:latin typeface="Times New Roman" panose="02020603050405020304" pitchFamily="18" charset="0"/>
              <a:cs typeface="Times New Roman" panose="02020603050405020304" pitchFamily="18" charset="0"/>
            </a:endParaRPr>
          </a:p>
          <a:p>
            <a:pPr marL="342900" marR="0" lvl="0" indent="-190500" algn="just" rtl="0">
              <a:lnSpc>
                <a:spcPct val="150000"/>
              </a:lnSpc>
              <a:spcBef>
                <a:spcPts val="0"/>
              </a:spcBef>
              <a:spcAft>
                <a:spcPts val="0"/>
              </a:spcAft>
              <a:buClr>
                <a:schemeClr val="dk1"/>
              </a:buClr>
              <a:buSzPts val="2400"/>
              <a:buFont typeface="Noto Sans Symbols"/>
              <a:buNone/>
            </a:pP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1"/>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1015" name="Google Shape;1015;p51"/>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1016" name="Google Shape;1016;p51"/>
          <p:cNvGrpSpPr/>
          <p:nvPr/>
        </p:nvGrpSpPr>
        <p:grpSpPr>
          <a:xfrm>
            <a:off x="1295400" y="1072306"/>
            <a:ext cx="5255048" cy="451694"/>
            <a:chOff x="253387" y="711409"/>
            <a:chExt cx="5255048" cy="451694"/>
          </a:xfrm>
        </p:grpSpPr>
        <p:sp>
          <p:nvSpPr>
            <p:cNvPr id="1017" name="Google Shape;1017;p51"/>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18" name="Google Shape;1018;p51"/>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19" name="Google Shape;1019;p51"/>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Xử lý ngoại lệ</a:t>
              </a:r>
              <a:endParaRPr/>
            </a:p>
          </p:txBody>
        </p:sp>
      </p:grpSp>
      <p:sp>
        <p:nvSpPr>
          <p:cNvPr id="1020" name="Google Shape;1020;p51"/>
          <p:cNvSpPr/>
          <p:nvPr/>
        </p:nvSpPr>
        <p:spPr>
          <a:xfrm>
            <a:off x="1252844" y="1600200"/>
            <a:ext cx="10297099" cy="57996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Noto Sans Symbols"/>
              <a:buChar char="⮚"/>
            </a:pPr>
            <a:r>
              <a:rPr lang="en-US" sz="2400">
                <a:solidFill>
                  <a:schemeClr val="dk1"/>
                </a:solidFill>
                <a:latin typeface="Georgia"/>
                <a:ea typeface="Georgia"/>
                <a:cs typeface="Georgia"/>
                <a:sym typeface="Georgia"/>
              </a:rPr>
              <a:t>Ví dụ:</a:t>
            </a:r>
            <a:endParaRPr sz="2400" b="1">
              <a:solidFill>
                <a:schemeClr val="dk1"/>
              </a:solidFill>
              <a:latin typeface="Georgia"/>
              <a:ea typeface="Georgia"/>
              <a:cs typeface="Georgia"/>
              <a:sym typeface="Georgia"/>
            </a:endParaRPr>
          </a:p>
        </p:txBody>
      </p:sp>
      <p:sp>
        <p:nvSpPr>
          <p:cNvPr id="1021" name="Google Shape;1021;p51"/>
          <p:cNvSpPr/>
          <p:nvPr/>
        </p:nvSpPr>
        <p:spPr>
          <a:xfrm>
            <a:off x="1345025" y="2181285"/>
            <a:ext cx="10632195" cy="4524275"/>
          </a:xfrm>
          <a:prstGeom prst="rect">
            <a:avLst/>
          </a:prstGeom>
          <a:noFill/>
          <a:ln>
            <a:noFill/>
          </a:ln>
        </p:spPr>
        <p:txBody>
          <a:bodyPr spcFirstLastPara="1" wrap="square" lIns="91425" tIns="45700" rIns="91425" bIns="45700" anchor="t" anchorCtr="0">
            <a:spAutoFit/>
          </a:bodyPr>
          <a:lstStyle/>
          <a:p>
            <a:r>
              <a:rPr lang="en-US" sz="2400" b="0" dirty="0">
                <a:solidFill>
                  <a:srgbClr val="008000"/>
                </a:solidFill>
                <a:effectLst/>
                <a:latin typeface="Consolas" panose="020B0609020204030204" pitchFamily="49" charset="0"/>
              </a:rPr>
              <a:t>#import module sys </a:t>
            </a:r>
            <a:r>
              <a:rPr lang="en-US" sz="2400" b="0" dirty="0" err="1">
                <a:solidFill>
                  <a:srgbClr val="008000"/>
                </a:solidFill>
                <a:effectLst/>
                <a:latin typeface="Consolas" panose="020B0609020204030204" pitchFamily="49" charset="0"/>
              </a:rPr>
              <a:t>để</a:t>
            </a:r>
            <a:r>
              <a:rPr lang="en-US" sz="2400" b="0" dirty="0">
                <a:solidFill>
                  <a:srgbClr val="008000"/>
                </a:solidFill>
                <a:effectLst/>
                <a:latin typeface="Consolas" panose="020B0609020204030204" pitchFamily="49" charset="0"/>
              </a:rPr>
              <a:t> </a:t>
            </a:r>
            <a:r>
              <a:rPr lang="en-US" sz="2400" b="0" dirty="0" err="1">
                <a:solidFill>
                  <a:srgbClr val="008000"/>
                </a:solidFill>
                <a:effectLst/>
                <a:latin typeface="Consolas" panose="020B0609020204030204" pitchFamily="49" charset="0"/>
              </a:rPr>
              <a:t>gọi</a:t>
            </a:r>
            <a:r>
              <a:rPr lang="en-US" sz="2400" b="0" dirty="0">
                <a:solidFill>
                  <a:srgbClr val="008000"/>
                </a:solidFill>
                <a:effectLst/>
                <a:latin typeface="Consolas" panose="020B0609020204030204" pitchFamily="49" charset="0"/>
              </a:rPr>
              <a:t> ra </a:t>
            </a:r>
            <a:r>
              <a:rPr lang="en-US" sz="2400" b="0" dirty="0" err="1">
                <a:solidFill>
                  <a:srgbClr val="008000"/>
                </a:solidFill>
                <a:effectLst/>
                <a:latin typeface="Consolas" panose="020B0609020204030204" pitchFamily="49" charset="0"/>
              </a:rPr>
              <a:t>các</a:t>
            </a:r>
            <a:r>
              <a:rPr lang="en-US" sz="2400" b="0" dirty="0">
                <a:solidFill>
                  <a:srgbClr val="008000"/>
                </a:solidFill>
                <a:effectLst/>
                <a:latin typeface="Consolas" panose="020B0609020204030204" pitchFamily="49" charset="0"/>
              </a:rPr>
              <a:t> </a:t>
            </a:r>
            <a:r>
              <a:rPr lang="en-US" sz="2400" b="0" dirty="0" err="1">
                <a:solidFill>
                  <a:srgbClr val="008000"/>
                </a:solidFill>
                <a:effectLst/>
                <a:latin typeface="Consolas" panose="020B0609020204030204" pitchFamily="49" charset="0"/>
              </a:rPr>
              <a:t>ngoại</a:t>
            </a:r>
            <a:r>
              <a:rPr lang="en-US" sz="2400" b="0" dirty="0">
                <a:solidFill>
                  <a:srgbClr val="008000"/>
                </a:solidFill>
                <a:effectLst/>
                <a:latin typeface="Consolas" panose="020B0609020204030204" pitchFamily="49" charset="0"/>
              </a:rPr>
              <a:t> </a:t>
            </a:r>
            <a:r>
              <a:rPr lang="en-US" sz="2400" b="0" dirty="0" err="1">
                <a:solidFill>
                  <a:srgbClr val="008000"/>
                </a:solidFill>
                <a:effectLst/>
                <a:latin typeface="Consolas" panose="020B0609020204030204" pitchFamily="49" charset="0"/>
              </a:rPr>
              <a:t>lệ</a:t>
            </a:r>
            <a:r>
              <a:rPr lang="en-US" sz="2400" b="0" dirty="0">
                <a:solidFill>
                  <a:srgbClr val="008000"/>
                </a:solidFill>
                <a:effectLst/>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import</a:t>
            </a:r>
            <a:r>
              <a:rPr lang="en-US" sz="2400" b="0" dirty="0">
                <a:solidFill>
                  <a:srgbClr val="000000"/>
                </a:solidFill>
                <a:effectLst/>
                <a:latin typeface="Consolas" panose="020B0609020204030204" pitchFamily="49" charset="0"/>
              </a:rPr>
              <a:t> sys </a:t>
            </a:r>
          </a:p>
          <a:p>
            <a:r>
              <a:rPr lang="en-US" sz="2400" b="0" dirty="0" err="1">
                <a:solidFill>
                  <a:srgbClr val="000000"/>
                </a:solidFill>
                <a:effectLst/>
                <a:latin typeface="Consolas" panose="020B0609020204030204" pitchFamily="49" charset="0"/>
              </a:rPr>
              <a:t>randomList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p>
          <a:p>
            <a:r>
              <a:rPr lang="en-US" sz="2400" b="0" dirty="0">
                <a:solidFill>
                  <a:srgbClr val="0000FF"/>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nhap</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randomList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try</a:t>
            </a:r>
            <a:r>
              <a:rPr lang="en-US" sz="2400" b="0" dirty="0">
                <a:solidFill>
                  <a:srgbClr val="000000"/>
                </a:solidFill>
                <a:effectLst/>
                <a:latin typeface="Consolas" panose="020B0609020204030204" pitchFamily="49" charset="0"/>
              </a:rPr>
              <a:t>: print(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Phần</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tử</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nhap</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r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/int(</a:t>
            </a:r>
            <a:r>
              <a:rPr lang="en-US" sz="2400" b="0" dirty="0" err="1">
                <a:solidFill>
                  <a:srgbClr val="000000"/>
                </a:solidFill>
                <a:effectLst/>
                <a:latin typeface="Consolas" panose="020B0609020204030204" pitchFamily="49" charset="0"/>
              </a:rPr>
              <a:t>nhap</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break</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except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print(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Có</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ngoại</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lệ</a:t>
            </a:r>
            <a:r>
              <a:rPr lang="en-US" sz="2400" b="0" dirty="0">
                <a:solidFill>
                  <a:srgbClr val="A31515"/>
                </a:solidFill>
                <a:effectLst/>
                <a:latin typeface="Consolas" panose="020B0609020204030204" pitchFamily="49" charset="0"/>
              </a:rPr>
              <a:t> "</a:t>
            </a:r>
            <a:r>
              <a:rPr lang="en-US" sz="2400" b="0" dirty="0">
                <a:solidFill>
                  <a:srgbClr val="000000"/>
                </a:solidFill>
                <a:effectLst/>
                <a:latin typeface="Consolas" panose="020B0609020204030204" pitchFamily="49" charset="0"/>
              </a:rPr>
              <a:t>,</a:t>
            </a:r>
            <a:r>
              <a:rPr lang="en-US" sz="2400" b="0" dirty="0" err="1">
                <a:solidFill>
                  <a:srgbClr val="000000"/>
                </a:solidFill>
                <a:effectLst/>
                <a:latin typeface="Consolas" panose="020B0609020204030204" pitchFamily="49" charset="0"/>
              </a:rPr>
              <a:t>sys.exc_info</a:t>
            </a:r>
            <a:r>
              <a:rPr lang="en-US" sz="2400" b="0" dirty="0">
                <a:solidFill>
                  <a:srgbClr val="000000"/>
                </a:solidFill>
                <a:effectLst/>
                <a:latin typeface="Consolas" panose="020B0609020204030204" pitchFamily="49" charset="0"/>
              </a:rPr>
              <a:t>()[</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xảy</a:t>
            </a:r>
            <a:r>
              <a:rPr lang="en-US" sz="2400" b="0" dirty="0">
                <a:solidFill>
                  <a:srgbClr val="A31515"/>
                </a:solidFill>
                <a:effectLst/>
                <a:latin typeface="Consolas" panose="020B0609020204030204" pitchFamily="49" charset="0"/>
              </a:rPr>
              <a:t> ra."</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print(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Nhập</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phần</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tử</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tiếp</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theo</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print() </a:t>
            </a:r>
          </a:p>
          <a:p>
            <a:r>
              <a:rPr lang="en-US" sz="2400" b="0" dirty="0">
                <a:solidFill>
                  <a:srgbClr val="000000"/>
                </a:solidFill>
                <a:effectLst/>
                <a:latin typeface="Consolas" panose="020B0609020204030204" pitchFamily="49" charset="0"/>
              </a:rPr>
              <a:t>print(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Kết</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quả</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với</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phần</a:t>
            </a:r>
            <a:r>
              <a:rPr lang="en-US" sz="2400" b="0" dirty="0">
                <a:solidFill>
                  <a:srgbClr val="A31515"/>
                </a:solidFill>
                <a:effectLst/>
                <a:latin typeface="Consolas" panose="020B0609020204030204" pitchFamily="49" charset="0"/>
              </a:rPr>
              <a:t> </a:t>
            </a:r>
            <a:r>
              <a:rPr lang="en-US" sz="2400" b="0" dirty="0" err="1">
                <a:solidFill>
                  <a:srgbClr val="A31515"/>
                </a:solidFill>
                <a:effectLst/>
                <a:latin typeface="Consolas" panose="020B0609020204030204" pitchFamily="49" charset="0"/>
              </a:rPr>
              <a:t>tử</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err="1">
                <a:solidFill>
                  <a:srgbClr val="000000"/>
                </a:solidFill>
                <a:effectLst/>
                <a:latin typeface="Consolas" panose="020B0609020204030204" pitchFamily="49" charset="0"/>
              </a:rPr>
              <a:t>nhap</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là</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52"/>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1028" name="Google Shape;1028;p52"/>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1029" name="Google Shape;1029;p52"/>
          <p:cNvGrpSpPr/>
          <p:nvPr/>
        </p:nvGrpSpPr>
        <p:grpSpPr>
          <a:xfrm>
            <a:off x="1295400" y="1072306"/>
            <a:ext cx="5255048" cy="451694"/>
            <a:chOff x="253387" y="711409"/>
            <a:chExt cx="5255048" cy="451694"/>
          </a:xfrm>
        </p:grpSpPr>
        <p:sp>
          <p:nvSpPr>
            <p:cNvPr id="1030" name="Google Shape;1030;p52"/>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31" name="Google Shape;1031;p52"/>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32" name="Google Shape;1032;p52"/>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Xử lý ngoại lệ</a:t>
              </a:r>
              <a:endParaRPr/>
            </a:p>
          </p:txBody>
        </p:sp>
      </p:grpSp>
      <p:sp>
        <p:nvSpPr>
          <p:cNvPr id="1033" name="Google Shape;1033;p52"/>
          <p:cNvSpPr/>
          <p:nvPr/>
        </p:nvSpPr>
        <p:spPr>
          <a:xfrm>
            <a:off x="1252844" y="1600200"/>
            <a:ext cx="10297099" cy="64629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Kết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quả</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xuất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màn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hình</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1034" name="Google Shape;1034;p52"/>
          <p:cNvSpPr/>
          <p:nvPr/>
        </p:nvSpPr>
        <p:spPr>
          <a:xfrm>
            <a:off x="1361500" y="2393877"/>
            <a:ext cx="7249099" cy="4154943"/>
          </a:xfrm>
          <a:prstGeom prst="rect">
            <a:avLst/>
          </a:prstGeom>
          <a:noFill/>
          <a:ln>
            <a:noFill/>
          </a:ln>
        </p:spPr>
        <p:txBody>
          <a:bodyPr spcFirstLastPara="1" wrap="square" lIns="91425" tIns="45700" rIns="91425" bIns="45700" anchor="t" anchorCtr="0">
            <a:spAutoFit/>
          </a:bodyPr>
          <a:lstStyle/>
          <a:p>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 </a:t>
            </a:r>
          </a:p>
          <a:p>
            <a:r>
              <a:rPr lang="en-US" sz="2400" b="0" dirty="0" err="1">
                <a:solidFill>
                  <a:srgbClr val="000000"/>
                </a:solidFill>
                <a:effectLst/>
                <a:latin typeface="Consolas" panose="020B0609020204030204" pitchFamily="49" charset="0"/>
              </a:rPr>
              <a:t>Có</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ngoại</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lệ</a:t>
            </a:r>
            <a:r>
              <a:rPr lang="en-US" sz="2400" b="0" dirty="0">
                <a:solidFill>
                  <a:srgbClr val="000000"/>
                </a:solidFill>
                <a:effectLst/>
                <a:latin typeface="Consolas" panose="020B0609020204030204" pitchFamily="49" charset="0"/>
              </a:rPr>
              <a:t> &lt;</a:t>
            </a:r>
            <a:r>
              <a:rPr lang="en-US" sz="2400" b="0" dirty="0">
                <a:solidFill>
                  <a:srgbClr val="0000FF"/>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ValueError</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&gt; </a:t>
            </a:r>
            <a:r>
              <a:rPr lang="en-US" sz="2400" b="0" dirty="0" err="1">
                <a:solidFill>
                  <a:srgbClr val="000000"/>
                </a:solidFill>
                <a:effectLst/>
                <a:latin typeface="Consolas" panose="020B0609020204030204" pitchFamily="49" charset="0"/>
              </a:rPr>
              <a:t>xảy</a:t>
            </a:r>
            <a:r>
              <a:rPr lang="en-US" sz="2400" b="0" dirty="0">
                <a:solidFill>
                  <a:srgbClr val="000000"/>
                </a:solidFill>
                <a:effectLst/>
                <a:latin typeface="Consolas" panose="020B0609020204030204" pitchFamily="49" charset="0"/>
              </a:rPr>
              <a:t> ra. </a:t>
            </a:r>
            <a:r>
              <a:rPr lang="en-US" sz="2400" b="0" dirty="0" err="1">
                <a:solidFill>
                  <a:srgbClr val="000000"/>
                </a:solidFill>
                <a:effectLst/>
                <a:latin typeface="Consolas" panose="020B0609020204030204" pitchFamily="49" charset="0"/>
              </a:rPr>
              <a:t>Nhập</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tiếp</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theo</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0</a:t>
            </a:r>
            <a:r>
              <a:rPr lang="en-US" sz="2400" b="0" dirty="0">
                <a:solidFill>
                  <a:srgbClr val="000000"/>
                </a:solidFill>
                <a:effectLst/>
                <a:latin typeface="Consolas" panose="020B0609020204030204" pitchFamily="49" charset="0"/>
              </a:rPr>
              <a:t> </a:t>
            </a:r>
          </a:p>
          <a:p>
            <a:r>
              <a:rPr lang="en-US" sz="2400" b="0" dirty="0" err="1">
                <a:solidFill>
                  <a:srgbClr val="000000"/>
                </a:solidFill>
                <a:effectLst/>
                <a:latin typeface="Consolas" panose="020B0609020204030204" pitchFamily="49" charset="0"/>
              </a:rPr>
              <a:t>Có</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ngoại</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lệ</a:t>
            </a:r>
            <a:r>
              <a:rPr lang="en-US" sz="2400" b="0" dirty="0">
                <a:solidFill>
                  <a:srgbClr val="000000"/>
                </a:solidFill>
                <a:effectLst/>
                <a:latin typeface="Consolas" panose="020B0609020204030204" pitchFamily="49" charset="0"/>
              </a:rPr>
              <a:t> &lt;</a:t>
            </a:r>
            <a:r>
              <a:rPr lang="en-US" sz="2400" b="0" dirty="0">
                <a:solidFill>
                  <a:srgbClr val="0000FF"/>
                </a:solidFill>
                <a:effectLst/>
                <a:latin typeface="Consolas" panose="020B0609020204030204" pitchFamily="49" charset="0"/>
              </a:rPr>
              <a:t>class</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ZeroDivisionError</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&gt; </a:t>
            </a:r>
            <a:r>
              <a:rPr lang="en-US" sz="2400" b="0" dirty="0" err="1">
                <a:solidFill>
                  <a:srgbClr val="000000"/>
                </a:solidFill>
                <a:effectLst/>
                <a:latin typeface="Consolas" panose="020B0609020204030204" pitchFamily="49" charset="0"/>
              </a:rPr>
              <a:t>xảy</a:t>
            </a:r>
            <a:r>
              <a:rPr lang="en-US" sz="2400" b="0" dirty="0">
                <a:solidFill>
                  <a:srgbClr val="000000"/>
                </a:solidFill>
                <a:effectLst/>
                <a:latin typeface="Consolas" panose="020B0609020204030204" pitchFamily="49" charset="0"/>
              </a:rPr>
              <a:t> ra. </a:t>
            </a:r>
          </a:p>
          <a:p>
            <a:r>
              <a:rPr lang="en-US" sz="2400" b="0" dirty="0" err="1">
                <a:solidFill>
                  <a:srgbClr val="000000"/>
                </a:solidFill>
                <a:effectLst/>
                <a:latin typeface="Consolas" panose="020B0609020204030204" pitchFamily="49" charset="0"/>
              </a:rPr>
              <a:t>Nhập</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tiếp</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theo</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r>
            <a:br>
              <a:rPr lang="en-US" sz="2400" b="0" dirty="0">
                <a:solidFill>
                  <a:srgbClr val="000000"/>
                </a:solidFill>
                <a:effectLst/>
                <a:latin typeface="Consolas" panose="020B0609020204030204" pitchFamily="49" charset="0"/>
              </a:rPr>
            </a:br>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p>
          <a:p>
            <a:r>
              <a:rPr lang="en-US" sz="2400" b="0" dirty="0" err="1">
                <a:solidFill>
                  <a:srgbClr val="000000"/>
                </a:solidFill>
                <a:effectLst/>
                <a:latin typeface="Consolas" panose="020B0609020204030204" pitchFamily="49" charset="0"/>
              </a:rPr>
              <a:t>Kết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quả</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với</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phần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tử</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là</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0.5</a:t>
            </a:r>
            <a:endParaRPr lang="en-US" sz="2400" b="0" dirty="0">
              <a:solidFill>
                <a:srgbClr val="000000"/>
              </a:solidFill>
              <a:effectLst/>
              <a:latin typeface="Consolas" panose="020B0609020204030204" pitchFamily="49"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53"/>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1041" name="Google Shape;1041;p53"/>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1042" name="Google Shape;1042;p53"/>
          <p:cNvGrpSpPr/>
          <p:nvPr/>
        </p:nvGrpSpPr>
        <p:grpSpPr>
          <a:xfrm>
            <a:off x="1295400" y="1072306"/>
            <a:ext cx="5255048" cy="451694"/>
            <a:chOff x="253387" y="711409"/>
            <a:chExt cx="5255048" cy="451694"/>
          </a:xfrm>
        </p:grpSpPr>
        <p:sp>
          <p:nvSpPr>
            <p:cNvPr id="1043" name="Google Shape;1043;p53"/>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44" name="Google Shape;1044;p53"/>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45" name="Google Shape;1045;p53"/>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Xử lý cụ thể một ngoại lệ</a:t>
              </a:r>
              <a:endParaRPr/>
            </a:p>
          </p:txBody>
        </p:sp>
      </p:grpSp>
      <p:sp>
        <p:nvSpPr>
          <p:cNvPr id="1046" name="Google Shape;1046;p53"/>
          <p:cNvSpPr/>
          <p:nvPr/>
        </p:nvSpPr>
        <p:spPr>
          <a:xfrm>
            <a:off x="1252844" y="1600200"/>
            <a:ext cx="10297099" cy="156966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Ở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không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đề</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cập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đề</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chương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gặp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dù</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bất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kì</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thì</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đều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theo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Ngoài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ta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chỉ</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định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khối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1047" name="Google Shape;1047;p53"/>
          <p:cNvSpPr/>
          <p:nvPr/>
        </p:nvSpPr>
        <p:spPr>
          <a:xfrm>
            <a:off x="1295400" y="3246060"/>
            <a:ext cx="3166241"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Cú</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pháp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như</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sau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a:t>
            </a:r>
            <a:endParaRPr dirty="0">
              <a:latin typeface="Times New Roman" panose="02020603050405020304" pitchFamily="18" charset="0"/>
              <a:cs typeface="Times New Roman" panose="02020603050405020304" pitchFamily="18" charset="0"/>
            </a:endParaRPr>
          </a:p>
        </p:txBody>
      </p:sp>
      <p:sp>
        <p:nvSpPr>
          <p:cNvPr id="1048" name="Google Shape;1048;p53"/>
          <p:cNvSpPr/>
          <p:nvPr/>
        </p:nvSpPr>
        <p:spPr>
          <a:xfrm>
            <a:off x="1559806" y="4078862"/>
            <a:ext cx="6096000" cy="1569620"/>
          </a:xfrm>
          <a:prstGeom prst="rect">
            <a:avLst/>
          </a:prstGeom>
          <a:noFill/>
          <a:ln>
            <a:noFill/>
          </a:ln>
        </p:spPr>
        <p:txBody>
          <a:bodyPr spcFirstLastPara="1" wrap="square" lIns="91425" tIns="45700" rIns="91425" bIns="45700" anchor="t" anchorCtr="0">
            <a:spAutoFit/>
          </a:bodyPr>
          <a:lstStyle/>
          <a:p>
            <a:r>
              <a:rPr lang="en-US" sz="2400" b="0" dirty="0">
                <a:solidFill>
                  <a:srgbClr val="0000FF"/>
                </a:solidFill>
                <a:effectLst/>
                <a:latin typeface="Consolas" panose="020B0609020204030204" pitchFamily="49" charset="0"/>
              </a:rPr>
              <a:t>try</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#khối code </a:t>
            </a:r>
            <a:r>
              <a:rPr lang="en-US" sz="2400" b="0" dirty="0" err="1">
                <a:solidFill>
                  <a:srgbClr val="008000"/>
                </a:solidFill>
                <a:effectLst/>
                <a:latin typeface="Consolas" panose="020B0609020204030204" pitchFamily="49" charset="0"/>
              </a:rPr>
              <a:t>lệnh</a:t>
            </a:r>
            <a:r>
              <a:rPr lang="en-US" sz="2400" b="0" dirty="0">
                <a:solidFill>
                  <a:srgbClr val="008000"/>
                </a:solidFill>
                <a:effectLst/>
                <a:latin typeface="Consolas" panose="020B0609020204030204" pitchFamily="49" charset="0"/>
              </a:rPr>
              <a:t> try </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except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exceptionName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#khối code </a:t>
            </a:r>
            <a:r>
              <a:rPr lang="en-US" sz="2400" b="0" dirty="0" err="1">
                <a:solidFill>
                  <a:srgbClr val="008000"/>
                </a:solidFill>
                <a:effectLst/>
                <a:latin typeface="Consolas" panose="020B0609020204030204" pitchFamily="49" charset="0"/>
              </a:rPr>
              <a:t>lệnh</a:t>
            </a:r>
            <a:r>
              <a:rPr lang="en-US" sz="2400" b="0" dirty="0">
                <a:solidFill>
                  <a:srgbClr val="008000"/>
                </a:solidFill>
                <a:effectLst/>
                <a:latin typeface="Consolas" panose="020B0609020204030204" pitchFamily="49" charset="0"/>
              </a:rPr>
              <a:t> except</a:t>
            </a:r>
            <a:endParaRPr lang="en-US" sz="2400" b="0" dirty="0">
              <a:solidFill>
                <a:srgbClr val="000000"/>
              </a:solidFill>
              <a:effectLst/>
              <a:latin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7"/>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a:p>
        </p:txBody>
      </p:sp>
      <p:sp>
        <p:nvSpPr>
          <p:cNvPr id="282" name="Google Shape;282;p7"/>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
        <p:nvSpPr>
          <p:cNvPr id="283" name="Google Shape;283;p7"/>
          <p:cNvSpPr/>
          <p:nvPr/>
        </p:nvSpPr>
        <p:spPr>
          <a:xfrm>
            <a:off x="587321" y="2270760"/>
            <a:ext cx="5548545" cy="3069986"/>
          </a:xfrm>
          <a:prstGeom prst="rect">
            <a:avLst/>
          </a:prstGeom>
          <a:solidFill>
            <a:srgbClr val="F0F0FF"/>
          </a:solidFill>
          <a:ln>
            <a:noFill/>
          </a:ln>
        </p:spPr>
        <p:txBody>
          <a:bodyPr spcFirstLastPara="1" wrap="square" lIns="268200" tIns="133300" rIns="0" bIns="133300" anchor="ctr" anchorCtr="0">
            <a:spAutoFit/>
          </a:bodyPr>
          <a:lstStyle/>
          <a:p>
            <a:pPr marL="0" marR="0" lvl="0" indent="0" algn="l" rtl="0">
              <a:spcBef>
                <a:spcPts val="0"/>
              </a:spcBef>
              <a:spcAft>
                <a:spcPts val="0"/>
              </a:spcAft>
              <a:buNone/>
            </a:pPr>
            <a:r>
              <a:rPr lang="en-US" sz="2600" b="1" dirty="0" err="1">
                <a:solidFill>
                  <a:srgbClr val="000000"/>
                </a:solidFill>
                <a:latin typeface="Times New Roman" panose="02020603050405020304" pitchFamily="18" charset="0"/>
                <a:cs typeface="Times New Roman" panose="02020603050405020304" pitchFamily="18" charset="0"/>
                <a:sym typeface="Arial"/>
              </a:rPr>
              <a:t>Kết</a:t>
            </a:r>
            <a:r>
              <a:rPr lang="en-US" sz="2600" b="1" dirty="0">
                <a:solidFill>
                  <a:srgbClr val="000000"/>
                </a:solidFill>
                <a:latin typeface="Times New Roman" panose="02020603050405020304" pitchFamily="18" charset="0"/>
                <a:cs typeface="Times New Roman" panose="02020603050405020304" pitchFamily="18" charset="0"/>
                <a:sym typeface="Arial"/>
              </a:rPr>
              <a:t> </a:t>
            </a:r>
            <a:r>
              <a:rPr lang="en-US" sz="2600" b="1" dirty="0" err="1">
                <a:solidFill>
                  <a:srgbClr val="000000"/>
                </a:solidFill>
                <a:latin typeface="Times New Roman" panose="02020603050405020304" pitchFamily="18" charset="0"/>
                <a:cs typeface="Times New Roman" panose="02020603050405020304" pitchFamily="18" charset="0"/>
                <a:sym typeface="Arial"/>
              </a:rPr>
              <a:t>quả</a:t>
            </a:r>
            <a:r>
              <a:rPr lang="en-US" sz="2600" b="1" dirty="0">
                <a:solidFill>
                  <a:srgbClr val="000000"/>
                </a:solidFill>
                <a:latin typeface="Times New Roman" panose="02020603050405020304" pitchFamily="18" charset="0"/>
                <a:cs typeface="Times New Roman" panose="02020603050405020304" pitchFamily="18" charset="0"/>
                <a:sym typeface="Arial"/>
              </a:rPr>
              <a:t> </a:t>
            </a:r>
            <a:r>
              <a:rPr lang="en-US" sz="2600" b="1" dirty="0" err="1">
                <a:solidFill>
                  <a:srgbClr val="000000"/>
                </a:solidFill>
                <a:latin typeface="Times New Roman" panose="02020603050405020304" pitchFamily="18" charset="0"/>
                <a:cs typeface="Times New Roman" panose="02020603050405020304" pitchFamily="18" charset="0"/>
                <a:sym typeface="Arial"/>
              </a:rPr>
              <a:t>môn</a:t>
            </a:r>
            <a:r>
              <a:rPr lang="en-US" sz="2600" b="1" dirty="0">
                <a:solidFill>
                  <a:srgbClr val="000000"/>
                </a:solidFill>
                <a:latin typeface="Times New Roman" panose="02020603050405020304" pitchFamily="18" charset="0"/>
                <a:cs typeface="Times New Roman" panose="02020603050405020304" pitchFamily="18" charset="0"/>
                <a:sym typeface="Arial"/>
              </a:rPr>
              <a:t> </a:t>
            </a:r>
            <a:r>
              <a:rPr lang="en-US" sz="2600" b="1" dirty="0" err="1">
                <a:solidFill>
                  <a:srgbClr val="000000"/>
                </a:solidFill>
                <a:latin typeface="Times New Roman" panose="02020603050405020304" pitchFamily="18" charset="0"/>
                <a:cs typeface="Times New Roman" panose="02020603050405020304" pitchFamily="18" charset="0"/>
                <a:sym typeface="Arial"/>
              </a:rPr>
              <a:t>học</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Nhập</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điểm</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endParaRPr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endParaRPr>
          </a:p>
          <a:p>
            <a:pPr marL="457200" marR="0" lvl="1" indent="0" algn="l" rtl="0">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Nếu</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điểm</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&gt;= 50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thì</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Đậu</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Nếu</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không</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thì</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Rớt</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endParaRPr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endParaRPr>
          </a:p>
          <a:p>
            <a:pPr marL="457200" marR="0" lvl="1" indent="0" algn="l" rtl="0">
              <a:spcBef>
                <a:spcPts val="0"/>
              </a:spcBef>
              <a:spcAft>
                <a:spcPts val="0"/>
              </a:spcAft>
              <a:buNone/>
            </a:pP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Kết</a:t>
            </a:r>
            <a:r>
              <a:rPr lang="en-US" sz="26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6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thúc</a:t>
            </a:r>
            <a:endParaRPr dirty="0">
              <a:latin typeface="Times New Roman" panose="02020603050405020304" pitchFamily="18" charset="0"/>
              <a:cs typeface="Times New Roman" panose="02020603050405020304" pitchFamily="18" charset="0"/>
            </a:endParaRPr>
          </a:p>
        </p:txBody>
      </p:sp>
      <p:sp>
        <p:nvSpPr>
          <p:cNvPr id="284" name="Google Shape;284;p7"/>
          <p:cNvSpPr txBox="1"/>
          <p:nvPr/>
        </p:nvSpPr>
        <p:spPr>
          <a:xfrm>
            <a:off x="7778645" y="6000086"/>
            <a:ext cx="2590800" cy="5715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chemeClr val="accent3"/>
              </a:buClr>
              <a:buSzPts val="2200"/>
              <a:buFont typeface="Georgia"/>
              <a:buNone/>
            </a:pPr>
            <a:r>
              <a:rPr lang="en-US" sz="2200" dirty="0">
                <a:solidFill>
                  <a:srgbClr val="006699"/>
                </a:solidFill>
                <a:latin typeface="Times New Roman" panose="02020603050405020304" pitchFamily="18" charset="0"/>
                <a:ea typeface="Times"/>
                <a:cs typeface="Times New Roman" panose="02020603050405020304" pitchFamily="18" charset="0"/>
                <a:sym typeface="Wingdings" panose="05000000000000000000" pitchFamily="2" charset="2"/>
              </a:rPr>
              <a: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Rút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ra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điều</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gì</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a:t>
            </a:r>
            <a:endParaRPr sz="2200" dirty="0">
              <a:solidFill>
                <a:srgbClr val="006699"/>
              </a:solidFill>
              <a:latin typeface="Times New Roman" panose="02020603050405020304" pitchFamily="18" charset="0"/>
              <a:ea typeface="Times"/>
              <a:cs typeface="Times New Roman" panose="02020603050405020304" pitchFamily="18" charset="0"/>
              <a:sym typeface="Times"/>
            </a:endParaRPr>
          </a:p>
        </p:txBody>
      </p:sp>
      <p:grpSp>
        <p:nvGrpSpPr>
          <p:cNvPr id="285" name="Google Shape;285;p7"/>
          <p:cNvGrpSpPr/>
          <p:nvPr/>
        </p:nvGrpSpPr>
        <p:grpSpPr>
          <a:xfrm>
            <a:off x="455118" y="1237488"/>
            <a:ext cx="5255048" cy="451694"/>
            <a:chOff x="253387" y="711409"/>
            <a:chExt cx="5255048" cy="451694"/>
          </a:xfrm>
        </p:grpSpPr>
        <p:sp>
          <p:nvSpPr>
            <p:cNvPr id="286" name="Google Shape;286;p7"/>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87" name="Google Shape;287;p7"/>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88" name="Google Shape;288;p7"/>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Ví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dụ</a:t>
              </a:r>
              <a:r>
                <a:rPr lang="en-US" sz="2400" b="1" i="0" u="none" strike="noStrike" cap="none" dirty="0">
                  <a:solidFill>
                    <a:srgbClr val="0075A2"/>
                  </a:solidFill>
                  <a:latin typeface="Arial"/>
                  <a:ea typeface="Arial"/>
                  <a:cs typeface="Arial"/>
                  <a:sym typeface="Arial"/>
                </a:rPr>
                <a:t> 2</a:t>
              </a:r>
              <a:endParaRPr dirty="0"/>
            </a:p>
          </p:txBody>
        </p:sp>
      </p:grpSp>
      <p:sp>
        <p:nvSpPr>
          <p:cNvPr id="289" name="Google Shape;289;p7"/>
          <p:cNvSpPr/>
          <p:nvPr/>
        </p:nvSpPr>
        <p:spPr>
          <a:xfrm>
            <a:off x="8235845" y="2590800"/>
            <a:ext cx="1752600" cy="1066800"/>
          </a:xfrm>
          <a:prstGeom prst="flowChartDecision">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Kiểm tra</a:t>
            </a:r>
            <a:endParaRPr>
              <a:latin typeface="Times New Roman" panose="02020603050405020304" pitchFamily="18" charset="0"/>
              <a:cs typeface="Times New Roman" panose="02020603050405020304" pitchFamily="18" charset="0"/>
            </a:endParaRPr>
          </a:p>
        </p:txBody>
      </p:sp>
      <p:sp>
        <p:nvSpPr>
          <p:cNvPr id="290" name="Google Shape;290;p7"/>
          <p:cNvSpPr/>
          <p:nvPr/>
        </p:nvSpPr>
        <p:spPr>
          <a:xfrm>
            <a:off x="9633990" y="4761836"/>
            <a:ext cx="1447800" cy="419764"/>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Nhóm</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2 </a:t>
            </a:r>
            <a:endParaRPr dirty="0">
              <a:latin typeface="Times New Roman" panose="02020603050405020304" pitchFamily="18" charset="0"/>
              <a:cs typeface="Times New Roman" panose="02020603050405020304" pitchFamily="18" charset="0"/>
            </a:endParaRPr>
          </a:p>
        </p:txBody>
      </p:sp>
      <p:sp>
        <p:nvSpPr>
          <p:cNvPr id="291" name="Google Shape;291;p7"/>
          <p:cNvSpPr txBox="1"/>
          <p:nvPr/>
        </p:nvSpPr>
        <p:spPr>
          <a:xfrm>
            <a:off x="7491731" y="2672834"/>
            <a:ext cx="744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Đúng</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292" name="Google Shape;292;p7"/>
          <p:cNvSpPr txBox="1"/>
          <p:nvPr/>
        </p:nvSpPr>
        <p:spPr>
          <a:xfrm>
            <a:off x="9988445" y="2672834"/>
            <a:ext cx="733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Sai</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293" name="Google Shape;293;p7"/>
          <p:cNvCxnSpPr/>
          <p:nvPr/>
        </p:nvCxnSpPr>
        <p:spPr>
          <a:xfrm>
            <a:off x="9074045" y="1950720"/>
            <a:ext cx="0" cy="640080"/>
          </a:xfrm>
          <a:prstGeom prst="straightConnector1">
            <a:avLst/>
          </a:prstGeom>
          <a:noFill/>
          <a:ln w="9525" cap="flat" cmpd="sng">
            <a:solidFill>
              <a:schemeClr val="accent1"/>
            </a:solidFill>
            <a:prstDash val="solid"/>
            <a:round/>
            <a:headEnd type="none" w="sm" len="sm"/>
            <a:tailEnd type="triangle" w="med" len="med"/>
          </a:ln>
        </p:spPr>
      </p:cxnSp>
      <p:sp>
        <p:nvSpPr>
          <p:cNvPr id="294" name="Google Shape;294;p7"/>
          <p:cNvSpPr/>
          <p:nvPr/>
        </p:nvSpPr>
        <p:spPr>
          <a:xfrm>
            <a:off x="7011292" y="4761836"/>
            <a:ext cx="1547196" cy="419764"/>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Nhóm</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1</a:t>
            </a:r>
            <a:endParaRPr dirty="0">
              <a:latin typeface="Times New Roman" panose="02020603050405020304" pitchFamily="18" charset="0"/>
              <a:cs typeface="Times New Roman" panose="02020603050405020304" pitchFamily="18" charset="0"/>
            </a:endParaRPr>
          </a:p>
        </p:txBody>
      </p:sp>
      <p:cxnSp>
        <p:nvCxnSpPr>
          <p:cNvPr id="295" name="Google Shape;295;p7"/>
          <p:cNvCxnSpPr>
            <a:stCxn id="289" idx="1"/>
            <a:endCxn id="294" idx="0"/>
          </p:cNvCxnSpPr>
          <p:nvPr/>
        </p:nvCxnSpPr>
        <p:spPr>
          <a:xfrm flipH="1">
            <a:off x="7784945" y="3124200"/>
            <a:ext cx="450900" cy="1637700"/>
          </a:xfrm>
          <a:prstGeom prst="bentConnector2">
            <a:avLst/>
          </a:prstGeom>
          <a:noFill/>
          <a:ln w="9525" cap="flat" cmpd="sng">
            <a:solidFill>
              <a:schemeClr val="accent1"/>
            </a:solidFill>
            <a:prstDash val="solid"/>
            <a:round/>
            <a:headEnd type="none" w="sm" len="sm"/>
            <a:tailEnd type="triangle" w="med" len="med"/>
          </a:ln>
        </p:spPr>
      </p:cxnSp>
      <p:cxnSp>
        <p:nvCxnSpPr>
          <p:cNvPr id="296" name="Google Shape;296;p7"/>
          <p:cNvCxnSpPr>
            <a:cxnSpLocks/>
            <a:endCxn id="290" idx="0"/>
          </p:cNvCxnSpPr>
          <p:nvPr/>
        </p:nvCxnSpPr>
        <p:spPr>
          <a:xfrm rot="-5400000" flipH="1">
            <a:off x="9354390" y="3758336"/>
            <a:ext cx="1637700" cy="369300"/>
          </a:xfrm>
          <a:prstGeom prst="bentConnector3">
            <a:avLst>
              <a:gd name="adj1" fmla="val 575"/>
            </a:avLst>
          </a:prstGeom>
          <a:noFill/>
          <a:ln w="9525" cap="flat" cmpd="sng">
            <a:solidFill>
              <a:schemeClr val="accent1"/>
            </a:solidFill>
            <a:prstDash val="solid"/>
            <a:round/>
            <a:headEnd type="none" w="sm" len="sm"/>
            <a:tailEnd type="triangle" w="med" len="med"/>
          </a:ln>
        </p:spPr>
      </p:cxnSp>
      <p:cxnSp>
        <p:nvCxnSpPr>
          <p:cNvPr id="297" name="Google Shape;297;p7"/>
          <p:cNvCxnSpPr>
            <a:stCxn id="294" idx="2"/>
          </p:cNvCxnSpPr>
          <p:nvPr/>
        </p:nvCxnSpPr>
        <p:spPr>
          <a:xfrm>
            <a:off x="7784890" y="5181600"/>
            <a:ext cx="0" cy="457200"/>
          </a:xfrm>
          <a:prstGeom prst="straightConnector1">
            <a:avLst/>
          </a:prstGeom>
          <a:noFill/>
          <a:ln w="9525" cap="flat" cmpd="sng">
            <a:solidFill>
              <a:schemeClr val="accent1"/>
            </a:solidFill>
            <a:prstDash val="solid"/>
            <a:round/>
            <a:headEnd type="none" w="sm" len="sm"/>
            <a:tailEnd type="triangle" w="med" len="med"/>
          </a:ln>
        </p:spPr>
      </p:cxnSp>
      <p:cxnSp>
        <p:nvCxnSpPr>
          <p:cNvPr id="298" name="Google Shape;298;p7"/>
          <p:cNvCxnSpPr/>
          <p:nvPr/>
        </p:nvCxnSpPr>
        <p:spPr>
          <a:xfrm>
            <a:off x="10383184" y="5181600"/>
            <a:ext cx="0" cy="457200"/>
          </a:xfrm>
          <a:prstGeom prst="straightConnector1">
            <a:avLst/>
          </a:prstGeom>
          <a:noFill/>
          <a:ln w="9525" cap="flat" cmpd="sng">
            <a:solidFill>
              <a:schemeClr val="accen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Effect transition="in" filter="fade">
                                      <p:cBhvr>
                                        <p:cTn id="7" dur="500"/>
                                        <p:tgtEl>
                                          <p:spTgt spid="2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54"/>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4. Kiểm soát lỗi và xử lý ngoại lệ</a:t>
            </a:r>
            <a:endParaRPr sz="3200"/>
          </a:p>
        </p:txBody>
      </p:sp>
      <p:sp>
        <p:nvSpPr>
          <p:cNvPr id="1055" name="Google Shape;1055;p54"/>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1056" name="Google Shape;1056;p54"/>
          <p:cNvGrpSpPr/>
          <p:nvPr/>
        </p:nvGrpSpPr>
        <p:grpSpPr>
          <a:xfrm>
            <a:off x="1295400" y="1072306"/>
            <a:ext cx="5255048" cy="451694"/>
            <a:chOff x="253387" y="711409"/>
            <a:chExt cx="5255048" cy="451694"/>
          </a:xfrm>
        </p:grpSpPr>
        <p:sp>
          <p:nvSpPr>
            <p:cNvPr id="1057" name="Google Shape;1057;p54"/>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58" name="Google Shape;1058;p54"/>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1059" name="Google Shape;1059;p54"/>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Xây dưng một ngoại lệ</a:t>
              </a:r>
              <a:endParaRPr/>
            </a:p>
          </p:txBody>
        </p:sp>
      </p:grpSp>
      <p:sp>
        <p:nvSpPr>
          <p:cNvPr id="1060" name="Google Shape;1060;p54"/>
          <p:cNvSpPr/>
          <p:nvPr/>
        </p:nvSpPr>
        <p:spPr>
          <a:xfrm>
            <a:off x="1252844" y="1600200"/>
            <a:ext cx="10297099" cy="156966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Noto Sans Symbols"/>
              <a:buChar char="⮚"/>
            </a:pP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Xây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dựng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bằng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raise</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ngoại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Python.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trường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hợp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chúng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ta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thể</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tạo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riêng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mình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đó</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là</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exception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nêu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khi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vấn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đề</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nằm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ngoài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phạm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vi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của</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dự</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kiến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lỗi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xảy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ra</a:t>
            </a:r>
            <a:endParaRPr sz="24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1061" name="Google Shape;1061;p54"/>
          <p:cNvSpPr/>
          <p:nvPr/>
        </p:nvSpPr>
        <p:spPr>
          <a:xfrm>
            <a:off x="1295400" y="3065628"/>
            <a:ext cx="2688557"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Noto Sans Symbols"/>
              <a:buChar char="⮚"/>
            </a:pPr>
            <a:r>
              <a:rPr lang="en-US" sz="2400">
                <a:solidFill>
                  <a:schemeClr val="dk1"/>
                </a:solidFill>
                <a:latin typeface="Times New Roman" panose="02020603050405020304" pitchFamily="18" charset="0"/>
                <a:ea typeface="Georgia"/>
                <a:cs typeface="Times New Roman" panose="02020603050405020304" pitchFamily="18" charset="0"/>
                <a:sym typeface="Georgia"/>
              </a:rPr>
              <a:t>Ví dụ:</a:t>
            </a:r>
            <a:endParaRPr>
              <a:latin typeface="Times New Roman" panose="02020603050405020304" pitchFamily="18" charset="0"/>
              <a:cs typeface="Times New Roman" panose="02020603050405020304" pitchFamily="18" charset="0"/>
            </a:endParaRPr>
          </a:p>
        </p:txBody>
      </p:sp>
      <p:sp>
        <p:nvSpPr>
          <p:cNvPr id="1062" name="Google Shape;1062;p54"/>
          <p:cNvSpPr/>
          <p:nvPr/>
        </p:nvSpPr>
        <p:spPr>
          <a:xfrm>
            <a:off x="1559806" y="3590565"/>
            <a:ext cx="10488045" cy="2246729"/>
          </a:xfrm>
          <a:prstGeom prst="rect">
            <a:avLst/>
          </a:prstGeom>
          <a:noFill/>
          <a:ln>
            <a:noFill/>
          </a:ln>
        </p:spPr>
        <p:txBody>
          <a:bodyPr spcFirstLastPara="1" wrap="square" lIns="91425" tIns="45700" rIns="91425" bIns="45700" anchor="t" anchorCtr="0">
            <a:spAutoFit/>
          </a:bodyPr>
          <a:lstStyle/>
          <a:p>
            <a:r>
              <a:rPr lang="en-US" sz="2000" b="0" dirty="0">
                <a:solidFill>
                  <a:srgbClr val="0000FF"/>
                </a:solidFill>
                <a:effectLst/>
                <a:latin typeface="Consolas" panose="020B0609020204030204" pitchFamily="49" charset="0"/>
              </a:rPr>
              <a:t>try</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x = int(input(</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Nhập</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một</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số</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trong</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khoảng</a:t>
            </a:r>
            <a:r>
              <a:rPr lang="en-US" sz="2000" b="0" dirty="0">
                <a:solidFill>
                  <a:srgbClr val="A31515"/>
                </a:solidFill>
                <a:effectLst/>
                <a:latin typeface="Consolas" panose="020B0609020204030204" pitchFamily="49" charset="0"/>
              </a:rPr>
              <a:t> 1-10: '</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if</a:t>
            </a:r>
            <a:r>
              <a:rPr lang="en-US" sz="2000" b="0" dirty="0">
                <a:solidFill>
                  <a:srgbClr val="000000"/>
                </a:solidFill>
                <a:effectLst/>
                <a:latin typeface="Consolas" panose="020B0609020204030204" pitchFamily="49" charset="0"/>
              </a:rPr>
              <a:t> x&lt;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or</a:t>
            </a:r>
            <a:r>
              <a:rPr lang="en-US" sz="2000" b="0" dirty="0">
                <a:solidFill>
                  <a:srgbClr val="000000"/>
                </a:solidFill>
                <a:effectLst/>
                <a:latin typeface="Consolas" panose="020B0609020204030204" pitchFamily="49" charset="0"/>
              </a:rPr>
              <a:t> x&gt;</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raise</a:t>
            </a:r>
            <a:r>
              <a:rPr lang="en-US" sz="2000" b="0" dirty="0">
                <a:solidFill>
                  <a:srgbClr val="000000"/>
                </a:solidFill>
                <a:effectLst/>
                <a:latin typeface="Consolas" panose="020B0609020204030204" pitchFamily="49" charset="0"/>
              </a:rPr>
              <a:t> Exception </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Bạn</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vừa</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nhập</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một</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số</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hợp</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lệ</a:t>
            </a:r>
            <a:r>
              <a:rPr lang="en-US" sz="2000" b="0" dirty="0">
                <a:solidFill>
                  <a:srgbClr val="A31515"/>
                </a:solidFill>
                <a:effectLst/>
                <a:latin typeface="Consolas" panose="020B0609020204030204" pitchFamily="49" charset="0"/>
              </a:rPr>
              <a:t> :D'</a:t>
            </a:r>
            <a:r>
              <a:rPr lang="en-US" sz="2000" b="0" dirty="0">
                <a:solidFill>
                  <a:srgbClr val="000000"/>
                </a:solidFill>
                <a:effectLst/>
                <a:latin typeface="Consolas" panose="020B0609020204030204" pitchFamily="49" charset="0"/>
              </a:rPr>
              <a:t>)</a:t>
            </a:r>
          </a:p>
          <a:p>
            <a:r>
              <a:rPr lang="en-US" sz="2000" b="0" dirty="0">
                <a:solidFill>
                  <a:srgbClr val="0000FF"/>
                </a:solidFill>
                <a:effectLst/>
                <a:latin typeface="Consolas" panose="020B0609020204030204" pitchFamily="49" charset="0"/>
              </a:rPr>
              <a:t>except</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print(</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Số</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bạn</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vừa</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nhập</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nằm</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ngoài</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khoảng</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cho</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phép</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mất</a:t>
            </a:r>
            <a:r>
              <a:rPr lang="en-US" sz="2000" b="0" dirty="0">
                <a:solidFill>
                  <a:srgbClr val="A31515"/>
                </a:solidFill>
                <a:effectLst/>
                <a:latin typeface="Consolas" panose="020B0609020204030204" pitchFamily="49" charset="0"/>
              </a:rPr>
              <a:t> </a:t>
            </a:r>
            <a:r>
              <a:rPr lang="en-US" sz="2000" b="0" dirty="0" err="1">
                <a:solidFill>
                  <a:srgbClr val="A31515"/>
                </a:solidFill>
                <a:effectLst/>
                <a:latin typeface="Consolas" panose="020B0609020204030204" pitchFamily="49" charset="0"/>
              </a:rPr>
              <a:t>rồi</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p>
        </p:txBody>
      </p:sp>
      <p:sp>
        <p:nvSpPr>
          <p:cNvPr id="1063" name="Google Shape;1063;p54"/>
          <p:cNvSpPr/>
          <p:nvPr/>
        </p:nvSpPr>
        <p:spPr>
          <a:xfrm>
            <a:off x="1493704" y="5861416"/>
            <a:ext cx="999013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panose="02020603050405020304" pitchFamily="18" charset="0"/>
                <a:ea typeface="Georgia"/>
                <a:cs typeface="Times New Roman" panose="02020603050405020304" pitchFamily="18" charset="0"/>
                <a:sym typeface="Wingdings" panose="05000000000000000000" pitchFamily="2" charset="2"/>
              </a:rPr>
              <a: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ví</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dụ</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này</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nếu</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nhập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một</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số</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bên</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ngoài</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phạm</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vi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phép</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print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trong</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except</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b="1" i="1" dirty="0">
                <a:solidFill>
                  <a:schemeClr val="dk1"/>
                </a:solidFill>
                <a:latin typeface="Times New Roman" panose="02020603050405020304" pitchFamily="18" charset="0"/>
                <a:ea typeface="Georgia"/>
                <a:cs typeface="Times New Roman" panose="02020603050405020304" pitchFamily="18" charset="0"/>
                <a:sym typeface="Georgia"/>
              </a:rPr>
              <a:t>block</a:t>
            </a:r>
            <a:r>
              <a:rPr lang="en-US" sz="24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sẽ</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được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thực</a:t>
            </a:r>
            <a:r>
              <a:rPr lang="en-US" sz="24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400" dirty="0" err="1">
                <a:solidFill>
                  <a:schemeClr val="dk1"/>
                </a:solidFill>
                <a:latin typeface="Times New Roman" panose="02020603050405020304" pitchFamily="18" charset="0"/>
                <a:ea typeface="Georgia"/>
                <a:cs typeface="Times New Roman" panose="02020603050405020304" pitchFamily="18" charset="0"/>
                <a:sym typeface="Georgia"/>
              </a:rPr>
              <a:t>hiện</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grpSp>
        <p:nvGrpSpPr>
          <p:cNvPr id="1069" name="Google Shape;1069;p55"/>
          <p:cNvGrpSpPr/>
          <p:nvPr/>
        </p:nvGrpSpPr>
        <p:grpSpPr>
          <a:xfrm>
            <a:off x="-100188" y="-76200"/>
            <a:ext cx="12327466" cy="6934200"/>
            <a:chOff x="-100188" y="-76200"/>
            <a:chExt cx="12327466" cy="6934200"/>
          </a:xfrm>
        </p:grpSpPr>
        <p:pic>
          <p:nvPicPr>
            <p:cNvPr id="1070" name="Google Shape;1070;p55"/>
            <p:cNvPicPr preferRelativeResize="0"/>
            <p:nvPr/>
          </p:nvPicPr>
          <p:blipFill rotWithShape="1">
            <a:blip r:embed="rId3">
              <a:alphaModFix/>
            </a:blip>
            <a:srcRect/>
            <a:stretch/>
          </p:blipFill>
          <p:spPr>
            <a:xfrm>
              <a:off x="-100188" y="-76200"/>
              <a:ext cx="12327466" cy="6934200"/>
            </a:xfrm>
            <a:prstGeom prst="rect">
              <a:avLst/>
            </a:prstGeom>
            <a:noFill/>
            <a:ln>
              <a:noFill/>
            </a:ln>
          </p:spPr>
        </p:pic>
        <p:pic>
          <p:nvPicPr>
            <p:cNvPr id="1071" name="Google Shape;1071;p55"/>
            <p:cNvPicPr preferRelativeResize="0"/>
            <p:nvPr/>
          </p:nvPicPr>
          <p:blipFill rotWithShape="1">
            <a:blip r:embed="rId4">
              <a:alphaModFix/>
            </a:blip>
            <a:srcRect/>
            <a:stretch/>
          </p:blipFill>
          <p:spPr>
            <a:xfrm>
              <a:off x="5203825" y="685800"/>
              <a:ext cx="1784350" cy="17843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a:p>
        </p:txBody>
      </p:sp>
      <p:sp>
        <p:nvSpPr>
          <p:cNvPr id="258" name="Google Shape;258;p6"/>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259" name="Google Shape;259;p6"/>
          <p:cNvSpPr/>
          <p:nvPr/>
        </p:nvSpPr>
        <p:spPr>
          <a:xfrm>
            <a:off x="521219" y="2286594"/>
            <a:ext cx="6019799" cy="3777856"/>
          </a:xfrm>
          <a:prstGeom prst="rect">
            <a:avLst/>
          </a:prstGeom>
          <a:solidFill>
            <a:srgbClr val="F0F0FF"/>
          </a:solidFill>
          <a:ln>
            <a:noFill/>
          </a:ln>
        </p:spPr>
        <p:txBody>
          <a:bodyPr spcFirstLastPara="1" wrap="square" lIns="268200" tIns="133300" rIns="0" bIns="133300" anchor="ctr" anchorCtr="0">
            <a:spAutoFit/>
          </a:bodyPr>
          <a:lstStyle/>
          <a:p>
            <a:pPr marL="0" marR="0" lvl="0" indent="0" algn="l" rtl="0">
              <a:spcBef>
                <a:spcPts val="0"/>
              </a:spcBef>
              <a:spcAft>
                <a:spcPts val="1200"/>
              </a:spcAft>
              <a:buNone/>
            </a:pPr>
            <a:r>
              <a:rPr lang="en-US" sz="2400" b="1" dirty="0">
                <a:solidFill>
                  <a:srgbClr val="000000"/>
                </a:solidFill>
                <a:latin typeface="Times New Roman" panose="02020603050405020304" pitchFamily="18" charset="0"/>
                <a:cs typeface="Times New Roman" panose="02020603050405020304" pitchFamily="18" charset="0"/>
                <a:sym typeface="Arial"/>
              </a:rPr>
              <a:t>Check tin </a:t>
            </a:r>
            <a:r>
              <a:rPr lang="en-US" sz="2400" b="1" dirty="0" err="1">
                <a:solidFill>
                  <a:srgbClr val="000000"/>
                </a:solidFill>
                <a:latin typeface="Times New Roman" panose="02020603050405020304" pitchFamily="18" charset="0"/>
                <a:cs typeface="Times New Roman" panose="02020603050405020304" pitchFamily="18" charset="0"/>
                <a:sym typeface="Arial"/>
              </a:rPr>
              <a:t>nhắn</a:t>
            </a:r>
            <a:r>
              <a:rPr lang="en-US" sz="2400" b="1" dirty="0">
                <a:solidFill>
                  <a:srgbClr val="000000"/>
                </a:solidFill>
                <a:latin typeface="Times New Roman" panose="02020603050405020304" pitchFamily="18" charset="0"/>
                <a:cs typeface="Times New Roman" panose="02020603050405020304" pitchFamily="18" charset="0"/>
                <a:sym typeface="Arial"/>
              </a:rPr>
              <a:t> Messenger</a:t>
            </a:r>
            <a:endParaRPr sz="1200" dirty="0">
              <a:latin typeface="Times New Roman" panose="02020603050405020304" pitchFamily="18" charset="0"/>
              <a:cs typeface="Times New Roman" panose="02020603050405020304" pitchFamily="18" charset="0"/>
            </a:endParaRPr>
          </a:p>
          <a:p>
            <a:pPr marL="457200" marR="0" lvl="1" indent="0" algn="l" rtl="0">
              <a:spcBef>
                <a:spcPts val="0"/>
              </a:spcBef>
              <a:spcAft>
                <a:spcPts val="1200"/>
              </a:spcAft>
              <a:buNone/>
            </a:pPr>
            <a:r>
              <a:rPr lang="en-US" sz="2400" b="1" dirty="0" err="1">
                <a:latin typeface="Times New Roman" panose="02020603050405020304" pitchFamily="18" charset="0"/>
                <a:cs typeface="Times New Roman" panose="02020603050405020304" pitchFamily="18" charset="0"/>
                <a:sym typeface="Courier New"/>
              </a:rPr>
              <a:t>Vào</a:t>
            </a:r>
            <a:r>
              <a:rPr lang="en-US" sz="2400" b="1" dirty="0">
                <a:latin typeface="Times New Roman" panose="02020603050405020304" pitchFamily="18" charset="0"/>
                <a:cs typeface="Times New Roman" panose="02020603050405020304" pitchFamily="18" charset="0"/>
                <a:sym typeface="Courier New"/>
              </a:rPr>
              <a:t> </a:t>
            </a:r>
            <a:r>
              <a:rPr lang="en-US" sz="2400" b="1" dirty="0" err="1">
                <a:latin typeface="Times New Roman" panose="02020603050405020304" pitchFamily="18" charset="0"/>
                <a:cs typeface="Times New Roman" panose="02020603050405020304" pitchFamily="18" charset="0"/>
                <a:sym typeface="Courier New"/>
              </a:rPr>
              <a:t>ứng</a:t>
            </a:r>
            <a:r>
              <a:rPr lang="en-US" sz="2400" b="1" dirty="0">
                <a:latin typeface="Times New Roman" panose="02020603050405020304" pitchFamily="18" charset="0"/>
                <a:cs typeface="Times New Roman" panose="02020603050405020304" pitchFamily="18" charset="0"/>
                <a:sym typeface="Courier New"/>
              </a:rPr>
              <a:t> </a:t>
            </a:r>
            <a:r>
              <a:rPr lang="en-US" sz="2400" b="1" dirty="0" err="1">
                <a:latin typeface="Times New Roman" panose="02020603050405020304" pitchFamily="18" charset="0"/>
                <a:cs typeface="Times New Roman" panose="02020603050405020304" pitchFamily="18" charset="0"/>
                <a:sym typeface="Courier New"/>
              </a:rPr>
              <a:t>dụng</a:t>
            </a:r>
            <a:r>
              <a:rPr lang="en-US" sz="2400" b="1" dirty="0">
                <a:latin typeface="Times New Roman" panose="02020603050405020304" pitchFamily="18" charset="0"/>
                <a:cs typeface="Times New Roman" panose="02020603050405020304" pitchFamily="18" charset="0"/>
                <a:sym typeface="Courier New"/>
              </a:rPr>
              <a:t> Messenger</a:t>
            </a:r>
            <a:endParaRPr sz="1200" dirty="0">
              <a:latin typeface="Times New Roman" panose="02020603050405020304" pitchFamily="18" charset="0"/>
              <a:cs typeface="Times New Roman" panose="02020603050405020304" pitchFamily="18" charset="0"/>
            </a:endParaRPr>
          </a:p>
          <a:p>
            <a:pPr marL="457200" marR="0" lvl="1" indent="0" algn="l" rtl="0">
              <a:spcBef>
                <a:spcPts val="0"/>
              </a:spcBef>
              <a:spcAft>
                <a:spcPts val="1200"/>
              </a:spcAft>
              <a:buNone/>
            </a:pP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có</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ít</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nhất</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1 tin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nhắn</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mới</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dirty="0" err="1">
                <a:latin typeface="Times New Roman" panose="02020603050405020304" pitchFamily="18" charset="0"/>
                <a:ea typeface="Courier New"/>
                <a:cs typeface="Times New Roman" panose="02020603050405020304" pitchFamily="18" charset="0"/>
                <a:sym typeface="Courier New"/>
              </a:rPr>
              <a:t>đọc</a:t>
            </a:r>
            <a:r>
              <a:rPr lang="en-US" sz="2400" b="1" dirty="0">
                <a:latin typeface="Times New Roman" panose="02020603050405020304" pitchFamily="18" charset="0"/>
                <a:ea typeface="Courier New"/>
                <a:cs typeface="Times New Roman" panose="02020603050405020304" pitchFamily="18" charset="0"/>
                <a:sym typeface="Courier New"/>
              </a:rPr>
              <a:t> tin </a:t>
            </a:r>
            <a:r>
              <a:rPr lang="en-US" sz="2400" b="1" dirty="0" err="1">
                <a:latin typeface="Times New Roman" panose="02020603050405020304" pitchFamily="18" charset="0"/>
                <a:ea typeface="Courier New"/>
                <a:cs typeface="Times New Roman" panose="02020603050405020304" pitchFamily="18" charset="0"/>
                <a:sym typeface="Courier New"/>
              </a:rPr>
              <a:t>nhắn</a:t>
            </a:r>
            <a:endParaRPr sz="1200" dirty="0">
              <a:latin typeface="Times New Roman" panose="02020603050405020304" pitchFamily="18" charset="0"/>
              <a:cs typeface="Times New Roman" panose="02020603050405020304" pitchFamily="18" charset="0"/>
            </a:endParaRPr>
          </a:p>
          <a:p>
            <a:pPr marL="457200" marR="0" lvl="1" indent="0" algn="l" rtl="0">
              <a:spcBef>
                <a:spcPts val="0"/>
              </a:spcBef>
              <a:spcAft>
                <a:spcPts val="1200"/>
              </a:spcAft>
              <a:buNone/>
            </a:pP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phản</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hồi</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tin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nhắn</a:t>
            </a:r>
            <a:endParaRPr lang="en-US" sz="1200" dirty="0">
              <a:latin typeface="Times New Roman" panose="02020603050405020304" pitchFamily="18" charset="0"/>
              <a:cs typeface="Times New Roman" panose="02020603050405020304" pitchFamily="18" charset="0"/>
            </a:endParaRPr>
          </a:p>
          <a:p>
            <a:pPr marL="457200" marR="0" lvl="1" indent="0" algn="l" rtl="0">
              <a:spcBef>
                <a:spcPts val="0"/>
              </a:spcBef>
              <a:spcAft>
                <a:spcPts val="1200"/>
              </a:spcAft>
              <a:buNone/>
            </a:pP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còn</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tin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nhắn</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mới</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không</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a:t>
            </a:r>
            <a:endParaRPr lang="en-US" sz="1200" dirty="0">
              <a:latin typeface="Times New Roman" panose="02020603050405020304" pitchFamily="18" charset="0"/>
              <a:cs typeface="Times New Roman" panose="02020603050405020304" pitchFamily="18" charset="0"/>
            </a:endParaRPr>
          </a:p>
          <a:p>
            <a:pPr marL="457200" marR="0" lvl="1" indent="0" algn="l" rtl="0">
              <a:spcBef>
                <a:spcPts val="0"/>
              </a:spcBef>
              <a:spcAft>
                <a:spcPts val="1200"/>
              </a:spcAft>
              <a:buNone/>
            </a:pP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Kết</a:t>
            </a:r>
            <a:r>
              <a:rPr lang="en-US" sz="2400" b="1" i="0" u="none" strike="noStrike" cap="none"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2400" b="1" i="0" u="none" strike="noStrike" cap="none" dirty="0" err="1">
                <a:solidFill>
                  <a:srgbClr val="000000"/>
                </a:solidFill>
                <a:latin typeface="Times New Roman" panose="02020603050405020304" pitchFamily="18" charset="0"/>
                <a:ea typeface="Courier New"/>
                <a:cs typeface="Times New Roman" panose="02020603050405020304" pitchFamily="18" charset="0"/>
                <a:sym typeface="Courier New"/>
              </a:rPr>
              <a:t>thúc</a:t>
            </a:r>
            <a:endParaRPr sz="1200" dirty="0">
              <a:latin typeface="Times New Roman" panose="02020603050405020304" pitchFamily="18" charset="0"/>
              <a:cs typeface="Times New Roman" panose="02020603050405020304" pitchFamily="18" charset="0"/>
            </a:endParaRPr>
          </a:p>
        </p:txBody>
      </p:sp>
      <p:sp>
        <p:nvSpPr>
          <p:cNvPr id="260" name="Google Shape;260;p6"/>
          <p:cNvSpPr txBox="1"/>
          <p:nvPr/>
        </p:nvSpPr>
        <p:spPr>
          <a:xfrm>
            <a:off x="6826250" y="5892800"/>
            <a:ext cx="2590800" cy="5715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chemeClr val="accent3"/>
              </a:buClr>
              <a:buSzPts val="2200"/>
              <a:buFont typeface="Georgia"/>
              <a:buNone/>
            </a:pPr>
            <a:r>
              <a:rPr lang="en-US" sz="2200" dirty="0">
                <a:solidFill>
                  <a:srgbClr val="006699"/>
                </a:solidFill>
                <a:latin typeface="Times New Roman" panose="02020603050405020304" pitchFamily="18" charset="0"/>
                <a:ea typeface="Times"/>
                <a:cs typeface="Times New Roman" panose="02020603050405020304" pitchFamily="18" charset="0"/>
                <a:sym typeface="Wingdings" panose="05000000000000000000" pitchFamily="2" charset="2"/>
              </a:rPr>
              <a: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Rút</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ra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điều</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 </a:t>
            </a:r>
            <a:r>
              <a:rPr lang="en-US" sz="2200" dirty="0" err="1">
                <a:solidFill>
                  <a:srgbClr val="006699"/>
                </a:solidFill>
                <a:latin typeface="Times New Roman" panose="02020603050405020304" pitchFamily="18" charset="0"/>
                <a:ea typeface="Times"/>
                <a:cs typeface="Times New Roman" panose="02020603050405020304" pitchFamily="18" charset="0"/>
                <a:sym typeface="Times"/>
              </a:rPr>
              <a:t>gì</a:t>
            </a:r>
            <a:r>
              <a:rPr lang="en-US" sz="2200" dirty="0">
                <a:solidFill>
                  <a:srgbClr val="006699"/>
                </a:solidFill>
                <a:latin typeface="Times New Roman" panose="02020603050405020304" pitchFamily="18" charset="0"/>
                <a:ea typeface="Times"/>
                <a:cs typeface="Times New Roman" panose="02020603050405020304" pitchFamily="18" charset="0"/>
                <a:sym typeface="Times"/>
              </a:rPr>
              <a:t>?</a:t>
            </a:r>
            <a:endParaRPr sz="2200" dirty="0">
              <a:solidFill>
                <a:srgbClr val="006699"/>
              </a:solidFill>
              <a:latin typeface="Times New Roman" panose="02020603050405020304" pitchFamily="18" charset="0"/>
              <a:ea typeface="Times"/>
              <a:cs typeface="Times New Roman" panose="02020603050405020304" pitchFamily="18" charset="0"/>
              <a:sym typeface="Times"/>
            </a:endParaRPr>
          </a:p>
        </p:txBody>
      </p:sp>
      <p:grpSp>
        <p:nvGrpSpPr>
          <p:cNvPr id="261" name="Google Shape;261;p6"/>
          <p:cNvGrpSpPr/>
          <p:nvPr/>
        </p:nvGrpSpPr>
        <p:grpSpPr>
          <a:xfrm>
            <a:off x="455118" y="1237488"/>
            <a:ext cx="5255048" cy="451694"/>
            <a:chOff x="253387" y="711409"/>
            <a:chExt cx="5255048" cy="451694"/>
          </a:xfrm>
        </p:grpSpPr>
        <p:sp>
          <p:nvSpPr>
            <p:cNvPr id="262" name="Google Shape;262;p6"/>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63" name="Google Shape;263;p6"/>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264" name="Google Shape;264;p6"/>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dirty="0" err="1">
                  <a:solidFill>
                    <a:srgbClr val="0075A2"/>
                  </a:solidFill>
                  <a:latin typeface="Arial"/>
                  <a:ea typeface="Arial"/>
                  <a:cs typeface="Arial"/>
                  <a:sym typeface="Arial"/>
                </a:rPr>
                <a:t>Ví</a:t>
              </a:r>
              <a:r>
                <a:rPr lang="en-US" sz="2400" b="1" i="0" u="none" strike="noStrike" cap="none" dirty="0">
                  <a:solidFill>
                    <a:srgbClr val="0075A2"/>
                  </a:solidFill>
                  <a:latin typeface="Arial"/>
                  <a:ea typeface="Arial"/>
                  <a:cs typeface="Arial"/>
                  <a:sym typeface="Arial"/>
                </a:rPr>
                <a:t> </a:t>
              </a:r>
              <a:r>
                <a:rPr lang="en-US" sz="2400" b="1" i="0" u="none" strike="noStrike" cap="none" dirty="0" err="1">
                  <a:solidFill>
                    <a:srgbClr val="0075A2"/>
                  </a:solidFill>
                  <a:latin typeface="Arial"/>
                  <a:ea typeface="Arial"/>
                  <a:cs typeface="Arial"/>
                  <a:sym typeface="Arial"/>
                </a:rPr>
                <a:t>dụ</a:t>
              </a:r>
              <a:r>
                <a:rPr lang="en-US" sz="2400" b="1" i="0" u="none" strike="noStrike" cap="none" dirty="0">
                  <a:solidFill>
                    <a:srgbClr val="0075A2"/>
                  </a:solidFill>
                  <a:latin typeface="Arial"/>
                  <a:ea typeface="Arial"/>
                  <a:cs typeface="Arial"/>
                  <a:sym typeface="Arial"/>
                </a:rPr>
                <a:t> 3</a:t>
              </a:r>
              <a:endParaRPr dirty="0"/>
            </a:p>
          </p:txBody>
        </p:sp>
      </p:grpSp>
      <p:sp>
        <p:nvSpPr>
          <p:cNvPr id="265" name="Google Shape;265;p6"/>
          <p:cNvSpPr/>
          <p:nvPr/>
        </p:nvSpPr>
        <p:spPr>
          <a:xfrm>
            <a:off x="8369300" y="2362200"/>
            <a:ext cx="1752600" cy="1066800"/>
          </a:xfrm>
          <a:prstGeom prst="flowChartDecision">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Kiểm</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tra</a:t>
            </a:r>
            <a:endParaRPr dirty="0">
              <a:latin typeface="Times New Roman" panose="02020603050405020304" pitchFamily="18" charset="0"/>
              <a:cs typeface="Times New Roman" panose="02020603050405020304" pitchFamily="18" charset="0"/>
            </a:endParaRPr>
          </a:p>
        </p:txBody>
      </p:sp>
      <p:sp>
        <p:nvSpPr>
          <p:cNvPr id="266" name="Google Shape;266;p6"/>
          <p:cNvSpPr/>
          <p:nvPr/>
        </p:nvSpPr>
        <p:spPr>
          <a:xfrm>
            <a:off x="8597900" y="4114800"/>
            <a:ext cx="1447800" cy="6858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Các</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lệnh</a:t>
            </a:r>
            <a:endParaRPr dirty="0">
              <a:latin typeface="Times New Roman" panose="02020603050405020304" pitchFamily="18" charset="0"/>
              <a:cs typeface="Times New Roman" panose="02020603050405020304" pitchFamily="18" charset="0"/>
            </a:endParaRPr>
          </a:p>
        </p:txBody>
      </p:sp>
      <p:cxnSp>
        <p:nvCxnSpPr>
          <p:cNvPr id="267" name="Google Shape;267;p6"/>
          <p:cNvCxnSpPr>
            <a:stCxn id="265" idx="2"/>
          </p:cNvCxnSpPr>
          <p:nvPr/>
        </p:nvCxnSpPr>
        <p:spPr>
          <a:xfrm>
            <a:off x="9245600" y="3429000"/>
            <a:ext cx="0" cy="685800"/>
          </a:xfrm>
          <a:prstGeom prst="straightConnector1">
            <a:avLst/>
          </a:prstGeom>
          <a:noFill/>
          <a:ln w="9525" cap="flat" cmpd="sng">
            <a:solidFill>
              <a:schemeClr val="accent1"/>
            </a:solidFill>
            <a:prstDash val="solid"/>
            <a:round/>
            <a:headEnd type="none" w="sm" len="sm"/>
            <a:tailEnd type="triangle" w="med" len="med"/>
          </a:ln>
        </p:spPr>
      </p:cxnSp>
      <p:cxnSp>
        <p:nvCxnSpPr>
          <p:cNvPr id="268" name="Google Shape;268;p6"/>
          <p:cNvCxnSpPr>
            <a:stCxn id="266" idx="1"/>
          </p:cNvCxnSpPr>
          <p:nvPr/>
        </p:nvCxnSpPr>
        <p:spPr>
          <a:xfrm rot="10800000">
            <a:off x="7645400" y="2022300"/>
            <a:ext cx="952500" cy="2435400"/>
          </a:xfrm>
          <a:prstGeom prst="bentConnector2">
            <a:avLst/>
          </a:prstGeom>
          <a:noFill/>
          <a:ln w="9525" cap="flat" cmpd="sng">
            <a:solidFill>
              <a:schemeClr val="accent1"/>
            </a:solidFill>
            <a:prstDash val="solid"/>
            <a:round/>
            <a:headEnd type="none" w="sm" len="sm"/>
            <a:tailEnd type="none" w="sm" len="sm"/>
          </a:ln>
        </p:spPr>
      </p:cxnSp>
      <p:cxnSp>
        <p:nvCxnSpPr>
          <p:cNvPr id="269" name="Google Shape;269;p6"/>
          <p:cNvCxnSpPr>
            <a:stCxn id="265" idx="3"/>
          </p:cNvCxnSpPr>
          <p:nvPr/>
        </p:nvCxnSpPr>
        <p:spPr>
          <a:xfrm>
            <a:off x="10121900" y="2895600"/>
            <a:ext cx="533400" cy="2362200"/>
          </a:xfrm>
          <a:prstGeom prst="bentConnector2">
            <a:avLst/>
          </a:prstGeom>
          <a:noFill/>
          <a:ln w="9525" cap="flat" cmpd="sng">
            <a:solidFill>
              <a:schemeClr val="accent1"/>
            </a:solidFill>
            <a:prstDash val="solid"/>
            <a:round/>
            <a:headEnd type="none" w="sm" len="sm"/>
            <a:tailEnd type="none" w="sm" len="sm"/>
          </a:ln>
        </p:spPr>
      </p:cxnSp>
      <p:sp>
        <p:nvSpPr>
          <p:cNvPr id="270" name="Google Shape;270;p6"/>
          <p:cNvSpPr txBox="1"/>
          <p:nvPr/>
        </p:nvSpPr>
        <p:spPr>
          <a:xfrm>
            <a:off x="9230696" y="3579496"/>
            <a:ext cx="744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Đúng</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271" name="Google Shape;271;p6"/>
          <p:cNvSpPr txBox="1"/>
          <p:nvPr/>
        </p:nvSpPr>
        <p:spPr>
          <a:xfrm>
            <a:off x="10091920" y="2444234"/>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Sai</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272" name="Google Shape;272;p6"/>
          <p:cNvCxnSpPr>
            <a:endCxn id="265" idx="0"/>
          </p:cNvCxnSpPr>
          <p:nvPr/>
        </p:nvCxnSpPr>
        <p:spPr>
          <a:xfrm>
            <a:off x="9230600" y="1752600"/>
            <a:ext cx="15000" cy="609600"/>
          </a:xfrm>
          <a:prstGeom prst="straightConnector1">
            <a:avLst/>
          </a:prstGeom>
          <a:noFill/>
          <a:ln w="9525" cap="flat" cmpd="sng">
            <a:solidFill>
              <a:schemeClr val="accent1"/>
            </a:solidFill>
            <a:prstDash val="solid"/>
            <a:round/>
            <a:headEnd type="none" w="sm" len="sm"/>
            <a:tailEnd type="triangle" w="med" len="med"/>
          </a:ln>
        </p:spPr>
      </p:cxnSp>
      <p:cxnSp>
        <p:nvCxnSpPr>
          <p:cNvPr id="273" name="Google Shape;273;p6"/>
          <p:cNvCxnSpPr/>
          <p:nvPr/>
        </p:nvCxnSpPr>
        <p:spPr>
          <a:xfrm>
            <a:off x="7645397" y="2022300"/>
            <a:ext cx="1638304" cy="0"/>
          </a:xfrm>
          <a:prstGeom prst="straightConnector1">
            <a:avLst/>
          </a:prstGeom>
          <a:noFill/>
          <a:ln w="9525" cap="flat" cmpd="sng">
            <a:solidFill>
              <a:schemeClr val="accent1"/>
            </a:solidFill>
            <a:prstDash val="solid"/>
            <a:round/>
            <a:headEnd type="none" w="sm" len="sm"/>
            <a:tailEnd type="triangle" w="med" len="med"/>
          </a:ln>
        </p:spPr>
      </p:cxnSp>
      <p:cxnSp>
        <p:nvCxnSpPr>
          <p:cNvPr id="274" name="Google Shape;274;p6"/>
          <p:cNvCxnSpPr>
            <a:cxnSpLocks/>
          </p:cNvCxnSpPr>
          <p:nvPr/>
        </p:nvCxnSpPr>
        <p:spPr>
          <a:xfrm>
            <a:off x="9330997" y="5257800"/>
            <a:ext cx="0" cy="838200"/>
          </a:xfrm>
          <a:prstGeom prst="straightConnector1">
            <a:avLst/>
          </a:prstGeom>
          <a:noFill/>
          <a:ln w="9525" cap="flat" cmpd="sng">
            <a:solidFill>
              <a:schemeClr val="accent1"/>
            </a:solidFill>
            <a:prstDash val="solid"/>
            <a:round/>
            <a:headEnd type="none" w="sm" len="sm"/>
            <a:tailEnd type="triangle" w="med" len="med"/>
          </a:ln>
        </p:spPr>
      </p:cxnSp>
      <p:cxnSp>
        <p:nvCxnSpPr>
          <p:cNvPr id="275" name="Google Shape;275;p6"/>
          <p:cNvCxnSpPr/>
          <p:nvPr/>
        </p:nvCxnSpPr>
        <p:spPr>
          <a:xfrm rot="10800000">
            <a:off x="9321800" y="5257800"/>
            <a:ext cx="1356696" cy="0"/>
          </a:xfrm>
          <a:prstGeom prst="straightConnector1">
            <a:avLst/>
          </a:prstGeom>
          <a:noFill/>
          <a:ln w="9525" cap="flat" cmpd="sng">
            <a:solidFill>
              <a:schemeClr val="accen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500"/>
                                        <p:tgtEl>
                                          <p:spTgt spid="2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
          <p:cNvSpPr txBox="1">
            <a:spLocks noGrp="1"/>
          </p:cNvSpPr>
          <p:nvPr>
            <p:ph type="title"/>
          </p:nvPr>
        </p:nvSpPr>
        <p:spPr>
          <a:xfrm>
            <a:off x="762000" y="435864"/>
            <a:ext cx="105918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a:p>
        </p:txBody>
      </p:sp>
      <p:sp>
        <p:nvSpPr>
          <p:cNvPr id="305" name="Google Shape;305;p8"/>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306" name="Google Shape;306;p8"/>
          <p:cNvGrpSpPr/>
          <p:nvPr/>
        </p:nvGrpSpPr>
        <p:grpSpPr>
          <a:xfrm>
            <a:off x="990599" y="1287032"/>
            <a:ext cx="11049001" cy="451694"/>
            <a:chOff x="253387" y="711409"/>
            <a:chExt cx="5255048" cy="451694"/>
          </a:xfrm>
        </p:grpSpPr>
        <p:sp>
          <p:nvSpPr>
            <p:cNvPr id="307" name="Google Shape;307;p8"/>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b="1">
                <a:solidFill>
                  <a:srgbClr val="0075A2"/>
                </a:solidFill>
                <a:latin typeface="Arial"/>
                <a:ea typeface="Arial"/>
                <a:cs typeface="Arial"/>
                <a:sym typeface="Arial"/>
              </a:endParaRPr>
            </a:p>
          </p:txBody>
        </p:sp>
        <p:sp>
          <p:nvSpPr>
            <p:cNvPr id="308" name="Google Shape;308;p8"/>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b="1">
                <a:solidFill>
                  <a:srgbClr val="0075A2"/>
                </a:solidFill>
                <a:latin typeface="Arial"/>
                <a:ea typeface="Arial"/>
                <a:cs typeface="Arial"/>
                <a:sym typeface="Arial"/>
              </a:endParaRPr>
            </a:p>
          </p:txBody>
        </p:sp>
        <p:sp>
          <p:nvSpPr>
            <p:cNvPr id="309" name="Google Shape;309;p8"/>
            <p:cNvSpPr txBox="1"/>
            <p:nvPr/>
          </p:nvSpPr>
          <p:spPr>
            <a:xfrm>
              <a:off x="517793" y="711409"/>
              <a:ext cx="4990642" cy="4516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100" b="1" i="0" u="none" strike="noStrike" cap="none">
                  <a:solidFill>
                    <a:srgbClr val="0075A2"/>
                  </a:solidFill>
                  <a:latin typeface="Arial"/>
                  <a:ea typeface="Arial"/>
                  <a:cs typeface="Arial"/>
                  <a:sym typeface="Arial"/>
                </a:rPr>
                <a:t>Các ví dụ 1, 2, 3 mô tả phương pháp </a:t>
              </a:r>
              <a:r>
                <a:rPr lang="en-US" sz="2100" b="1" i="0" u="none" strike="noStrike" cap="none">
                  <a:solidFill>
                    <a:srgbClr val="004E6C"/>
                  </a:solidFill>
                  <a:latin typeface="Arial"/>
                  <a:ea typeface="Arial"/>
                  <a:cs typeface="Arial"/>
                  <a:sym typeface="Arial"/>
                </a:rPr>
                <a:t>lập trình cấu trúc (structured programming)</a:t>
              </a:r>
              <a:endParaRPr/>
            </a:p>
          </p:txBody>
        </p:sp>
      </p:grpSp>
      <p:sp>
        <p:nvSpPr>
          <p:cNvPr id="310" name="Google Shape;310;p8"/>
          <p:cNvSpPr txBox="1"/>
          <p:nvPr/>
        </p:nvSpPr>
        <p:spPr>
          <a:xfrm>
            <a:off x="1555572" y="1787782"/>
            <a:ext cx="10615773" cy="69163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100" b="1" dirty="0">
                <a:solidFill>
                  <a:srgbClr val="0075A2"/>
                </a:solidFill>
                <a:latin typeface="Arial"/>
                <a:ea typeface="Arial"/>
                <a:cs typeface="Arial"/>
                <a:sym typeface="Arial"/>
              </a:rPr>
              <a:t>Ba </a:t>
            </a:r>
            <a:r>
              <a:rPr lang="en-US" sz="2100" b="1" dirty="0" err="1">
                <a:solidFill>
                  <a:srgbClr val="0075A2"/>
                </a:solidFill>
                <a:latin typeface="Arial"/>
                <a:ea typeface="Arial"/>
                <a:cs typeface="Arial"/>
                <a:sym typeface="Arial"/>
              </a:rPr>
              <a:t>cấu</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trúc</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điều</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khiển</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sau</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đây</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là</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đủ</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để</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cấu</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thành</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tất</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cả</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các</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chương</a:t>
            </a:r>
            <a:r>
              <a:rPr lang="en-US" sz="2100" b="1" dirty="0">
                <a:solidFill>
                  <a:srgbClr val="0075A2"/>
                </a:solidFill>
                <a:latin typeface="Arial"/>
                <a:ea typeface="Arial"/>
                <a:cs typeface="Arial"/>
                <a:sym typeface="Arial"/>
              </a:rPr>
              <a:t> </a:t>
            </a:r>
            <a:r>
              <a:rPr lang="en-US" sz="2100" b="1" dirty="0" err="1">
                <a:solidFill>
                  <a:srgbClr val="0075A2"/>
                </a:solidFill>
                <a:latin typeface="Arial"/>
                <a:ea typeface="Arial"/>
                <a:cs typeface="Arial"/>
                <a:sym typeface="Arial"/>
              </a:rPr>
              <a:t>trình</a:t>
            </a:r>
            <a:endParaRPr sz="2100" b="1" dirty="0">
              <a:solidFill>
                <a:srgbClr val="0075A2"/>
              </a:solidFill>
              <a:latin typeface="Arial"/>
              <a:ea typeface="Arial"/>
              <a:cs typeface="Arial"/>
              <a:sym typeface="Arial"/>
            </a:endParaRPr>
          </a:p>
        </p:txBody>
      </p:sp>
      <p:sp>
        <p:nvSpPr>
          <p:cNvPr id="311" name="Google Shape;311;p8"/>
          <p:cNvSpPr/>
          <p:nvPr/>
        </p:nvSpPr>
        <p:spPr>
          <a:xfrm>
            <a:off x="1410360" y="3048000"/>
            <a:ext cx="1447800" cy="381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Lệnh</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1</a:t>
            </a:r>
            <a:endParaRPr sz="1800"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12" name="Google Shape;312;p8"/>
          <p:cNvSpPr/>
          <p:nvPr/>
        </p:nvSpPr>
        <p:spPr>
          <a:xfrm>
            <a:off x="1410360" y="3886200"/>
            <a:ext cx="1447800" cy="381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Lệnh 2</a:t>
            </a:r>
            <a:endParaRPr>
              <a:latin typeface="Times New Roman" panose="02020603050405020304" pitchFamily="18" charset="0"/>
              <a:cs typeface="Times New Roman" panose="02020603050405020304" pitchFamily="18" charset="0"/>
            </a:endParaRPr>
          </a:p>
        </p:txBody>
      </p:sp>
      <p:sp>
        <p:nvSpPr>
          <p:cNvPr id="313" name="Google Shape;313;p8"/>
          <p:cNvSpPr/>
          <p:nvPr/>
        </p:nvSpPr>
        <p:spPr>
          <a:xfrm>
            <a:off x="1420353" y="4724400"/>
            <a:ext cx="1447800" cy="381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Lệnh 3</a:t>
            </a:r>
            <a:endParaRPr>
              <a:latin typeface="Times New Roman" panose="02020603050405020304" pitchFamily="18" charset="0"/>
              <a:cs typeface="Times New Roman" panose="02020603050405020304" pitchFamily="18" charset="0"/>
            </a:endParaRPr>
          </a:p>
        </p:txBody>
      </p:sp>
      <p:sp>
        <p:nvSpPr>
          <p:cNvPr id="314" name="Google Shape;314;p8"/>
          <p:cNvSpPr/>
          <p:nvPr/>
        </p:nvSpPr>
        <p:spPr>
          <a:xfrm>
            <a:off x="1420353" y="5486400"/>
            <a:ext cx="1447800" cy="3810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a:t>
            </a:r>
            <a:endParaRPr>
              <a:latin typeface="Times New Roman" panose="02020603050405020304" pitchFamily="18" charset="0"/>
              <a:cs typeface="Times New Roman" panose="02020603050405020304" pitchFamily="18" charset="0"/>
            </a:endParaRPr>
          </a:p>
        </p:txBody>
      </p:sp>
      <p:cxnSp>
        <p:nvCxnSpPr>
          <p:cNvPr id="315" name="Google Shape;315;p8"/>
          <p:cNvCxnSpPr/>
          <p:nvPr/>
        </p:nvCxnSpPr>
        <p:spPr>
          <a:xfrm>
            <a:off x="2172360" y="4343400"/>
            <a:ext cx="0" cy="333375"/>
          </a:xfrm>
          <a:prstGeom prst="straightConnector1">
            <a:avLst/>
          </a:prstGeom>
          <a:noFill/>
          <a:ln w="9525" cap="flat" cmpd="sng">
            <a:solidFill>
              <a:schemeClr val="accent1"/>
            </a:solidFill>
            <a:prstDash val="solid"/>
            <a:round/>
            <a:headEnd type="none" w="sm" len="sm"/>
            <a:tailEnd type="triangle" w="med" len="med"/>
          </a:ln>
        </p:spPr>
      </p:cxnSp>
      <p:cxnSp>
        <p:nvCxnSpPr>
          <p:cNvPr id="316" name="Google Shape;316;p8"/>
          <p:cNvCxnSpPr/>
          <p:nvPr/>
        </p:nvCxnSpPr>
        <p:spPr>
          <a:xfrm>
            <a:off x="2172360" y="5105400"/>
            <a:ext cx="0" cy="333375"/>
          </a:xfrm>
          <a:prstGeom prst="straightConnector1">
            <a:avLst/>
          </a:prstGeom>
          <a:noFill/>
          <a:ln w="9525" cap="flat" cmpd="sng">
            <a:solidFill>
              <a:schemeClr val="accent1"/>
            </a:solidFill>
            <a:prstDash val="solid"/>
            <a:round/>
            <a:headEnd type="none" w="sm" len="sm"/>
            <a:tailEnd type="triangle" w="med" len="med"/>
          </a:ln>
        </p:spPr>
      </p:cxnSp>
      <p:cxnSp>
        <p:nvCxnSpPr>
          <p:cNvPr id="317" name="Google Shape;317;p8"/>
          <p:cNvCxnSpPr/>
          <p:nvPr/>
        </p:nvCxnSpPr>
        <p:spPr>
          <a:xfrm>
            <a:off x="2172360" y="3505200"/>
            <a:ext cx="0" cy="333375"/>
          </a:xfrm>
          <a:prstGeom prst="straightConnector1">
            <a:avLst/>
          </a:prstGeom>
          <a:noFill/>
          <a:ln w="9525" cap="flat" cmpd="sng">
            <a:solidFill>
              <a:schemeClr val="accent1"/>
            </a:solidFill>
            <a:prstDash val="solid"/>
            <a:round/>
            <a:headEnd type="none" w="sm" len="sm"/>
            <a:tailEnd type="triangle" w="med" len="med"/>
          </a:ln>
        </p:spPr>
      </p:cxnSp>
      <p:sp>
        <p:nvSpPr>
          <p:cNvPr id="318" name="Google Shape;318;p8"/>
          <p:cNvSpPr/>
          <p:nvPr/>
        </p:nvSpPr>
        <p:spPr>
          <a:xfrm>
            <a:off x="8861874" y="3200400"/>
            <a:ext cx="1752600" cy="1066800"/>
          </a:xfrm>
          <a:prstGeom prst="flowChartDecision">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Kiểm tra</a:t>
            </a:r>
            <a:endParaRPr>
              <a:latin typeface="Times New Roman" panose="02020603050405020304" pitchFamily="18" charset="0"/>
              <a:cs typeface="Times New Roman" panose="02020603050405020304" pitchFamily="18" charset="0"/>
            </a:endParaRPr>
          </a:p>
        </p:txBody>
      </p:sp>
      <p:sp>
        <p:nvSpPr>
          <p:cNvPr id="319" name="Google Shape;319;p8"/>
          <p:cNvSpPr/>
          <p:nvPr/>
        </p:nvSpPr>
        <p:spPr>
          <a:xfrm>
            <a:off x="9090474" y="4953000"/>
            <a:ext cx="1447800" cy="6858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Các lệnh</a:t>
            </a:r>
            <a:endParaRPr>
              <a:latin typeface="Times New Roman" panose="02020603050405020304" pitchFamily="18" charset="0"/>
              <a:cs typeface="Times New Roman" panose="02020603050405020304" pitchFamily="18" charset="0"/>
            </a:endParaRPr>
          </a:p>
        </p:txBody>
      </p:sp>
      <p:cxnSp>
        <p:nvCxnSpPr>
          <p:cNvPr id="320" name="Google Shape;320;p8"/>
          <p:cNvCxnSpPr>
            <a:stCxn id="318" idx="2"/>
          </p:cNvCxnSpPr>
          <p:nvPr/>
        </p:nvCxnSpPr>
        <p:spPr>
          <a:xfrm>
            <a:off x="9738174" y="4267200"/>
            <a:ext cx="0" cy="685800"/>
          </a:xfrm>
          <a:prstGeom prst="straightConnector1">
            <a:avLst/>
          </a:prstGeom>
          <a:noFill/>
          <a:ln w="9525" cap="flat" cmpd="sng">
            <a:solidFill>
              <a:schemeClr val="accent1"/>
            </a:solidFill>
            <a:prstDash val="solid"/>
            <a:round/>
            <a:headEnd type="none" w="sm" len="sm"/>
            <a:tailEnd type="triangle" w="med" len="med"/>
          </a:ln>
        </p:spPr>
      </p:cxnSp>
      <p:cxnSp>
        <p:nvCxnSpPr>
          <p:cNvPr id="321" name="Google Shape;321;p8"/>
          <p:cNvCxnSpPr>
            <a:stCxn id="319" idx="1"/>
          </p:cNvCxnSpPr>
          <p:nvPr/>
        </p:nvCxnSpPr>
        <p:spPr>
          <a:xfrm rot="10800000">
            <a:off x="8137974" y="2860500"/>
            <a:ext cx="952500" cy="2435400"/>
          </a:xfrm>
          <a:prstGeom prst="bentConnector2">
            <a:avLst/>
          </a:prstGeom>
          <a:noFill/>
          <a:ln w="9525" cap="flat" cmpd="sng">
            <a:solidFill>
              <a:schemeClr val="accent1"/>
            </a:solidFill>
            <a:prstDash val="solid"/>
            <a:round/>
            <a:headEnd type="none" w="sm" len="sm"/>
            <a:tailEnd type="none" w="sm" len="sm"/>
          </a:ln>
        </p:spPr>
      </p:cxnSp>
      <p:cxnSp>
        <p:nvCxnSpPr>
          <p:cNvPr id="322" name="Google Shape;322;p8"/>
          <p:cNvCxnSpPr>
            <a:stCxn id="318" idx="3"/>
          </p:cNvCxnSpPr>
          <p:nvPr/>
        </p:nvCxnSpPr>
        <p:spPr>
          <a:xfrm>
            <a:off x="10614474" y="3733800"/>
            <a:ext cx="533400" cy="2362200"/>
          </a:xfrm>
          <a:prstGeom prst="bentConnector2">
            <a:avLst/>
          </a:prstGeom>
          <a:noFill/>
          <a:ln w="9525" cap="flat" cmpd="sng">
            <a:solidFill>
              <a:schemeClr val="accent1"/>
            </a:solidFill>
            <a:prstDash val="solid"/>
            <a:round/>
            <a:headEnd type="none" w="sm" len="sm"/>
            <a:tailEnd type="none" w="sm" len="sm"/>
          </a:ln>
        </p:spPr>
      </p:cxnSp>
      <p:sp>
        <p:nvSpPr>
          <p:cNvPr id="323" name="Google Shape;323;p8"/>
          <p:cNvSpPr txBox="1"/>
          <p:nvPr/>
        </p:nvSpPr>
        <p:spPr>
          <a:xfrm>
            <a:off x="9723270" y="4415790"/>
            <a:ext cx="744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Đúng</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24" name="Google Shape;324;p8"/>
          <p:cNvSpPr txBox="1"/>
          <p:nvPr/>
        </p:nvSpPr>
        <p:spPr>
          <a:xfrm>
            <a:off x="10584494" y="3282434"/>
            <a:ext cx="498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Sai</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325" name="Google Shape;325;p8"/>
          <p:cNvCxnSpPr>
            <a:endCxn id="318" idx="0"/>
          </p:cNvCxnSpPr>
          <p:nvPr/>
        </p:nvCxnSpPr>
        <p:spPr>
          <a:xfrm>
            <a:off x="9723174" y="2590800"/>
            <a:ext cx="15000" cy="609600"/>
          </a:xfrm>
          <a:prstGeom prst="straightConnector1">
            <a:avLst/>
          </a:prstGeom>
          <a:noFill/>
          <a:ln w="9525" cap="flat" cmpd="sng">
            <a:solidFill>
              <a:schemeClr val="accent1"/>
            </a:solidFill>
            <a:prstDash val="solid"/>
            <a:round/>
            <a:headEnd type="none" w="sm" len="sm"/>
            <a:tailEnd type="triangle" w="med" len="med"/>
          </a:ln>
        </p:spPr>
      </p:cxnSp>
      <p:cxnSp>
        <p:nvCxnSpPr>
          <p:cNvPr id="326" name="Google Shape;326;p8"/>
          <p:cNvCxnSpPr/>
          <p:nvPr/>
        </p:nvCxnSpPr>
        <p:spPr>
          <a:xfrm>
            <a:off x="8137971" y="2860623"/>
            <a:ext cx="1638304" cy="0"/>
          </a:xfrm>
          <a:prstGeom prst="straightConnector1">
            <a:avLst/>
          </a:prstGeom>
          <a:noFill/>
          <a:ln w="9525" cap="flat" cmpd="sng">
            <a:solidFill>
              <a:schemeClr val="accent1"/>
            </a:solidFill>
            <a:prstDash val="solid"/>
            <a:round/>
            <a:headEnd type="none" w="sm" len="sm"/>
            <a:tailEnd type="triangle" w="med" len="med"/>
          </a:ln>
        </p:spPr>
      </p:cxnSp>
      <p:cxnSp>
        <p:nvCxnSpPr>
          <p:cNvPr id="327" name="Google Shape;327;p8"/>
          <p:cNvCxnSpPr>
            <a:cxnSpLocks/>
          </p:cNvCxnSpPr>
          <p:nvPr/>
        </p:nvCxnSpPr>
        <p:spPr>
          <a:xfrm>
            <a:off x="9814374" y="6096000"/>
            <a:ext cx="0" cy="609600"/>
          </a:xfrm>
          <a:prstGeom prst="straightConnector1">
            <a:avLst/>
          </a:prstGeom>
          <a:noFill/>
          <a:ln w="9525" cap="flat" cmpd="sng">
            <a:solidFill>
              <a:schemeClr val="accent1"/>
            </a:solidFill>
            <a:prstDash val="solid"/>
            <a:round/>
            <a:headEnd type="none" w="sm" len="sm"/>
            <a:tailEnd type="triangle" w="med" len="med"/>
          </a:ln>
        </p:spPr>
      </p:cxnSp>
      <p:cxnSp>
        <p:nvCxnSpPr>
          <p:cNvPr id="328" name="Google Shape;328;p8"/>
          <p:cNvCxnSpPr/>
          <p:nvPr/>
        </p:nvCxnSpPr>
        <p:spPr>
          <a:xfrm rot="10800000">
            <a:off x="9814374" y="6096000"/>
            <a:ext cx="1356696" cy="0"/>
          </a:xfrm>
          <a:prstGeom prst="straightConnector1">
            <a:avLst/>
          </a:prstGeom>
          <a:noFill/>
          <a:ln w="9525" cap="flat" cmpd="sng">
            <a:solidFill>
              <a:schemeClr val="accent1"/>
            </a:solidFill>
            <a:prstDash val="solid"/>
            <a:round/>
            <a:headEnd type="none" w="sm" len="sm"/>
            <a:tailEnd type="triangle" w="med" len="med"/>
          </a:ln>
        </p:spPr>
      </p:cxnSp>
      <p:sp>
        <p:nvSpPr>
          <p:cNvPr id="329" name="Google Shape;329;p8"/>
          <p:cNvSpPr/>
          <p:nvPr/>
        </p:nvSpPr>
        <p:spPr>
          <a:xfrm>
            <a:off x="4826372" y="3200400"/>
            <a:ext cx="1752600" cy="1066800"/>
          </a:xfrm>
          <a:prstGeom prst="flowChartDecision">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Kiểm</a:t>
            </a:r>
            <a:r>
              <a:rPr lang="en-US" sz="1800"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1800" dirty="0" err="1">
                <a:solidFill>
                  <a:schemeClr val="dk1"/>
                </a:solidFill>
                <a:latin typeface="Times New Roman" panose="02020603050405020304" pitchFamily="18" charset="0"/>
                <a:ea typeface="Georgia"/>
                <a:cs typeface="Times New Roman" panose="02020603050405020304" pitchFamily="18" charset="0"/>
                <a:sym typeface="Georgia"/>
              </a:rPr>
              <a:t>tra</a:t>
            </a:r>
            <a:endParaRPr dirty="0">
              <a:latin typeface="Times New Roman" panose="02020603050405020304" pitchFamily="18" charset="0"/>
              <a:cs typeface="Times New Roman" panose="02020603050405020304" pitchFamily="18" charset="0"/>
            </a:endParaRPr>
          </a:p>
        </p:txBody>
      </p:sp>
      <p:sp>
        <p:nvSpPr>
          <p:cNvPr id="330" name="Google Shape;330;p8"/>
          <p:cNvSpPr/>
          <p:nvPr/>
        </p:nvSpPr>
        <p:spPr>
          <a:xfrm>
            <a:off x="6224517" y="5371436"/>
            <a:ext cx="1447800" cy="419764"/>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Nhóm lệnh 2</a:t>
            </a:r>
            <a:endParaRPr>
              <a:latin typeface="Times New Roman" panose="02020603050405020304" pitchFamily="18" charset="0"/>
              <a:cs typeface="Times New Roman" panose="02020603050405020304" pitchFamily="18" charset="0"/>
            </a:endParaRPr>
          </a:p>
        </p:txBody>
      </p:sp>
      <p:sp>
        <p:nvSpPr>
          <p:cNvPr id="331" name="Google Shape;331;p8"/>
          <p:cNvSpPr txBox="1"/>
          <p:nvPr/>
        </p:nvSpPr>
        <p:spPr>
          <a:xfrm>
            <a:off x="4082258" y="3282434"/>
            <a:ext cx="744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Đúng</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32" name="Google Shape;332;p8"/>
          <p:cNvSpPr txBox="1"/>
          <p:nvPr/>
        </p:nvSpPr>
        <p:spPr>
          <a:xfrm>
            <a:off x="6578972" y="3282434"/>
            <a:ext cx="733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Sai</a:t>
            </a:r>
            <a:endParaRPr sz="1800">
              <a:solidFill>
                <a:schemeClr val="dk1"/>
              </a:solidFill>
              <a:latin typeface="Times New Roman" panose="02020603050405020304" pitchFamily="18" charset="0"/>
              <a:ea typeface="Georgia"/>
              <a:cs typeface="Times New Roman" panose="02020603050405020304" pitchFamily="18" charset="0"/>
              <a:sym typeface="Georgia"/>
            </a:endParaRPr>
          </a:p>
        </p:txBody>
      </p:sp>
      <p:cxnSp>
        <p:nvCxnSpPr>
          <p:cNvPr id="333" name="Google Shape;333;p8"/>
          <p:cNvCxnSpPr/>
          <p:nvPr/>
        </p:nvCxnSpPr>
        <p:spPr>
          <a:xfrm>
            <a:off x="5649668" y="2590800"/>
            <a:ext cx="14904" cy="609600"/>
          </a:xfrm>
          <a:prstGeom prst="straightConnector1">
            <a:avLst/>
          </a:prstGeom>
          <a:noFill/>
          <a:ln w="9525" cap="flat" cmpd="sng">
            <a:solidFill>
              <a:schemeClr val="accent1"/>
            </a:solidFill>
            <a:prstDash val="solid"/>
            <a:round/>
            <a:headEnd type="none" w="sm" len="sm"/>
            <a:tailEnd type="triangle" w="med" len="med"/>
          </a:ln>
        </p:spPr>
      </p:cxnSp>
      <p:sp>
        <p:nvSpPr>
          <p:cNvPr id="334" name="Google Shape;334;p8"/>
          <p:cNvSpPr/>
          <p:nvPr/>
        </p:nvSpPr>
        <p:spPr>
          <a:xfrm>
            <a:off x="3601819" y="5371436"/>
            <a:ext cx="1547196" cy="419764"/>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Nhóm lệnh 1</a:t>
            </a:r>
            <a:endParaRPr>
              <a:latin typeface="Times New Roman" panose="02020603050405020304" pitchFamily="18" charset="0"/>
              <a:cs typeface="Times New Roman" panose="02020603050405020304" pitchFamily="18" charset="0"/>
            </a:endParaRPr>
          </a:p>
        </p:txBody>
      </p:sp>
      <p:cxnSp>
        <p:nvCxnSpPr>
          <p:cNvPr id="335" name="Google Shape;335;p8"/>
          <p:cNvCxnSpPr>
            <a:cxnSpLocks/>
            <a:stCxn id="329" idx="1"/>
            <a:endCxn id="334" idx="0"/>
          </p:cNvCxnSpPr>
          <p:nvPr/>
        </p:nvCxnSpPr>
        <p:spPr>
          <a:xfrm flipH="1">
            <a:off x="4375472" y="3733800"/>
            <a:ext cx="450900" cy="1637700"/>
          </a:xfrm>
          <a:prstGeom prst="bentConnector2">
            <a:avLst/>
          </a:prstGeom>
          <a:noFill/>
          <a:ln w="9525" cap="flat" cmpd="sng">
            <a:solidFill>
              <a:schemeClr val="accent1"/>
            </a:solidFill>
            <a:prstDash val="solid"/>
            <a:round/>
            <a:headEnd type="none" w="sm" len="sm"/>
            <a:tailEnd type="triangle" w="med" len="med"/>
          </a:ln>
        </p:spPr>
      </p:cxnSp>
      <p:cxnSp>
        <p:nvCxnSpPr>
          <p:cNvPr id="336" name="Google Shape;336;p8"/>
          <p:cNvCxnSpPr>
            <a:endCxn id="330" idx="0"/>
          </p:cNvCxnSpPr>
          <p:nvPr/>
        </p:nvCxnSpPr>
        <p:spPr>
          <a:xfrm rot="-5400000" flipH="1">
            <a:off x="5944917" y="4367936"/>
            <a:ext cx="1637700" cy="369300"/>
          </a:xfrm>
          <a:prstGeom prst="bentConnector3">
            <a:avLst>
              <a:gd name="adj1" fmla="val 575"/>
            </a:avLst>
          </a:prstGeom>
          <a:noFill/>
          <a:ln w="9525" cap="flat" cmpd="sng">
            <a:solidFill>
              <a:schemeClr val="accent1"/>
            </a:solidFill>
            <a:prstDash val="solid"/>
            <a:round/>
            <a:headEnd type="none" w="sm" len="sm"/>
            <a:tailEnd type="triangle" w="med" len="med"/>
          </a:ln>
        </p:spPr>
      </p:cxnSp>
      <p:cxnSp>
        <p:nvCxnSpPr>
          <p:cNvPr id="337" name="Google Shape;337;p8"/>
          <p:cNvCxnSpPr>
            <a:cxnSpLocks/>
            <a:stCxn id="334" idx="2"/>
          </p:cNvCxnSpPr>
          <p:nvPr/>
        </p:nvCxnSpPr>
        <p:spPr>
          <a:xfrm>
            <a:off x="4375417" y="5791200"/>
            <a:ext cx="0" cy="457200"/>
          </a:xfrm>
          <a:prstGeom prst="straightConnector1">
            <a:avLst/>
          </a:prstGeom>
          <a:noFill/>
          <a:ln w="9525" cap="flat" cmpd="sng">
            <a:solidFill>
              <a:schemeClr val="accent1"/>
            </a:solidFill>
            <a:prstDash val="solid"/>
            <a:round/>
            <a:headEnd type="none" w="sm" len="sm"/>
            <a:tailEnd type="triangle" w="med" len="med"/>
          </a:ln>
        </p:spPr>
      </p:cxnSp>
      <p:cxnSp>
        <p:nvCxnSpPr>
          <p:cNvPr id="338" name="Google Shape;338;p8"/>
          <p:cNvCxnSpPr/>
          <p:nvPr/>
        </p:nvCxnSpPr>
        <p:spPr>
          <a:xfrm>
            <a:off x="6973711" y="5791200"/>
            <a:ext cx="0" cy="457200"/>
          </a:xfrm>
          <a:prstGeom prst="straightConnector1">
            <a:avLst/>
          </a:prstGeom>
          <a:noFill/>
          <a:ln w="9525" cap="flat" cmpd="sng">
            <a:solidFill>
              <a:schemeClr val="accent1"/>
            </a:solidFill>
            <a:prstDash val="solid"/>
            <a:round/>
            <a:headEnd type="none" w="sm" len="sm"/>
            <a:tailEnd type="triangle" w="med" len="med"/>
          </a:ln>
        </p:spPr>
      </p:cxnSp>
      <p:sp>
        <p:nvSpPr>
          <p:cNvPr id="339" name="Google Shape;339;p8"/>
          <p:cNvSpPr/>
          <p:nvPr/>
        </p:nvSpPr>
        <p:spPr>
          <a:xfrm>
            <a:off x="968074" y="1945395"/>
            <a:ext cx="27796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b="1">
              <a:solidFill>
                <a:srgbClr val="0075A2"/>
              </a:solidFill>
              <a:latin typeface="Arial"/>
              <a:ea typeface="Arial"/>
              <a:cs typeface="Arial"/>
              <a:sym typeface="Arial"/>
            </a:endParaRPr>
          </a:p>
        </p:txBody>
      </p:sp>
      <p:sp>
        <p:nvSpPr>
          <p:cNvPr id="340" name="Google Shape;340;p8"/>
          <p:cNvSpPr/>
          <p:nvPr/>
        </p:nvSpPr>
        <p:spPr>
          <a:xfrm>
            <a:off x="1246037" y="1945395"/>
            <a:ext cx="27796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b="1">
              <a:solidFill>
                <a:srgbClr val="0075A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
          <p:cNvSpPr txBox="1">
            <a:spLocks noGrp="1"/>
          </p:cNvSpPr>
          <p:nvPr>
            <p:ph type="title"/>
          </p:nvPr>
        </p:nvSpPr>
        <p:spPr>
          <a:xfrm>
            <a:off x="425138" y="454152"/>
            <a:ext cx="10769600" cy="78333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3200"/>
              <a:buFont typeface="Arial"/>
              <a:buNone/>
            </a:pPr>
            <a:r>
              <a:rPr lang="en-US" sz="3200"/>
              <a:t>1. Các phương pháp lập trình</a:t>
            </a:r>
            <a:endParaRPr sz="3200"/>
          </a:p>
        </p:txBody>
      </p:sp>
      <p:sp>
        <p:nvSpPr>
          <p:cNvPr id="347" name="Google Shape;347;p9"/>
          <p:cNvSpPr txBox="1">
            <a:spLocks noGrp="1"/>
          </p:cNvSpPr>
          <p:nvPr>
            <p:ph type="sldNum" idx="12"/>
          </p:nvPr>
        </p:nvSpPr>
        <p:spPr>
          <a:xfrm>
            <a:off x="11176000" y="2272"/>
            <a:ext cx="739648" cy="36576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348" name="Google Shape;348;p9"/>
          <p:cNvGrpSpPr/>
          <p:nvPr/>
        </p:nvGrpSpPr>
        <p:grpSpPr>
          <a:xfrm>
            <a:off x="455118" y="1237488"/>
            <a:ext cx="11127282" cy="1048512"/>
            <a:chOff x="253387" y="711409"/>
            <a:chExt cx="11127282" cy="1048512"/>
          </a:xfrm>
        </p:grpSpPr>
        <p:sp>
          <p:nvSpPr>
            <p:cNvPr id="349" name="Google Shape;349;p9"/>
            <p:cNvSpPr/>
            <p:nvPr/>
          </p:nvSpPr>
          <p:spPr>
            <a:xfrm>
              <a:off x="253387"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50" name="Google Shape;350;p9"/>
            <p:cNvSpPr/>
            <p:nvPr/>
          </p:nvSpPr>
          <p:spPr>
            <a:xfrm>
              <a:off x="385590" y="848297"/>
              <a:ext cx="132203" cy="264405"/>
            </a:xfrm>
            <a:prstGeom prst="chevron">
              <a:avLst>
                <a:gd name="adj" fmla="val 50000"/>
              </a:avLst>
            </a:prstGeom>
            <a:noFill/>
            <a:ln w="9525" cap="flat" cmpd="sng">
              <a:solidFill>
                <a:srgbClr val="004E6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1">
                <a:solidFill>
                  <a:srgbClr val="0075A2"/>
                </a:solidFill>
                <a:latin typeface="Arial"/>
                <a:ea typeface="Arial"/>
                <a:cs typeface="Arial"/>
                <a:sym typeface="Arial"/>
              </a:endParaRPr>
            </a:p>
          </p:txBody>
        </p:sp>
        <p:sp>
          <p:nvSpPr>
            <p:cNvPr id="351" name="Google Shape;351;p9"/>
            <p:cNvSpPr txBox="1"/>
            <p:nvPr/>
          </p:nvSpPr>
          <p:spPr>
            <a:xfrm>
              <a:off x="517793" y="711409"/>
              <a:ext cx="10862876" cy="10485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E6F9B"/>
                </a:buClr>
                <a:buSzPts val="2800"/>
                <a:buFont typeface="Arial"/>
                <a:buNone/>
              </a:pPr>
              <a:r>
                <a:rPr lang="en-US" sz="2400" b="1" i="0" u="none" strike="noStrike" cap="none">
                  <a:solidFill>
                    <a:srgbClr val="0075A2"/>
                  </a:solidFill>
                  <a:latin typeface="Arial"/>
                  <a:ea typeface="Arial"/>
                  <a:cs typeface="Arial"/>
                  <a:sym typeface="Arial"/>
                </a:rPr>
                <a:t>Ví dụ 4: Chương trình đơn giản dùng quản lý việc cho mượn sách trong thư viện </a:t>
              </a:r>
              <a:endParaRPr/>
            </a:p>
          </p:txBody>
        </p:sp>
      </p:grpSp>
      <p:sp>
        <p:nvSpPr>
          <p:cNvPr id="352" name="Google Shape;352;p9"/>
          <p:cNvSpPr txBox="1"/>
          <p:nvPr/>
        </p:nvSpPr>
        <p:spPr>
          <a:xfrm>
            <a:off x="719524" y="2286000"/>
            <a:ext cx="10085636" cy="446276"/>
          </a:xfrm>
          <a:prstGeom prst="rect">
            <a:avLst/>
          </a:prstGeom>
          <a:noFill/>
          <a:ln>
            <a:noFill/>
          </a:ln>
        </p:spPr>
        <p:txBody>
          <a:bodyPr spcFirstLastPara="1" wrap="square" lIns="91425" tIns="45700" rIns="91425" bIns="45700" anchor="t" anchorCtr="0">
            <a:spAutoFit/>
          </a:bodyPr>
          <a:lstStyle/>
          <a:p>
            <a:pPr marL="11113" marR="0" lvl="0" indent="-11113" algn="just" rtl="0">
              <a:spcBef>
                <a:spcPts val="0"/>
              </a:spcBef>
              <a:spcAft>
                <a:spcPts val="0"/>
              </a:spcAft>
              <a:buNone/>
            </a:pP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dirty="0" err="1">
                <a:solidFill>
                  <a:schemeClr val="dk1"/>
                </a:solidFill>
                <a:latin typeface="Times New Roman" panose="02020603050405020304" pitchFamily="18" charset="0"/>
                <a:ea typeface="Georgia"/>
                <a:cs typeface="Times New Roman" panose="02020603050405020304" pitchFamily="18" charset="0"/>
                <a:sym typeface="Georgia"/>
              </a:rPr>
              <a:t>Câu</a:t>
            </a: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dirty="0" err="1">
                <a:solidFill>
                  <a:schemeClr val="dk1"/>
                </a:solidFill>
                <a:latin typeface="Times New Roman" panose="02020603050405020304" pitchFamily="18" charset="0"/>
                <a:ea typeface="Georgia"/>
                <a:cs typeface="Times New Roman" panose="02020603050405020304" pitchFamily="18" charset="0"/>
                <a:sym typeface="Georgia"/>
              </a:rPr>
              <a:t>hỏi</a:t>
            </a:r>
            <a:r>
              <a:rPr lang="en-US" sz="2300" b="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Việc</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cho</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mượn</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sách</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bao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gồm</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những</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hoạt</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đột</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 </a:t>
            </a:r>
            <a:r>
              <a:rPr lang="en-US" sz="2300" b="1" i="1" dirty="0" err="1">
                <a:solidFill>
                  <a:schemeClr val="dk1"/>
                </a:solidFill>
                <a:latin typeface="Times New Roman" panose="02020603050405020304" pitchFamily="18" charset="0"/>
                <a:ea typeface="Georgia"/>
                <a:cs typeface="Times New Roman" panose="02020603050405020304" pitchFamily="18" charset="0"/>
                <a:sym typeface="Georgia"/>
              </a:rPr>
              <a:t>nào</a:t>
            </a:r>
            <a:r>
              <a:rPr lang="en-US" sz="2300" b="1" i="1" dirty="0">
                <a:solidFill>
                  <a:schemeClr val="dk1"/>
                </a:solidFill>
                <a:latin typeface="Times New Roman" panose="02020603050405020304" pitchFamily="18" charset="0"/>
                <a:ea typeface="Georgia"/>
                <a:cs typeface="Times New Roman" panose="02020603050405020304" pitchFamily="18" charset="0"/>
                <a:sym typeface="Georgia"/>
              </a:rPr>
              <a:t>?</a:t>
            </a:r>
            <a:endParaRPr sz="2300" b="1" dirty="0">
              <a:solidFill>
                <a:schemeClr val="dk1"/>
              </a:solidFill>
              <a:latin typeface="Times New Roman" panose="02020603050405020304" pitchFamily="18" charset="0"/>
              <a:ea typeface="Georgia"/>
              <a:cs typeface="Times New Roman" panose="02020603050405020304" pitchFamily="18" charset="0"/>
              <a:sym typeface="Georgia"/>
            </a:endParaRPr>
          </a:p>
        </p:txBody>
      </p:sp>
      <p:sp>
        <p:nvSpPr>
          <p:cNvPr id="353" name="Google Shape;353;p9"/>
          <p:cNvSpPr/>
          <p:nvPr/>
        </p:nvSpPr>
        <p:spPr>
          <a:xfrm>
            <a:off x="2133600" y="376554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Ghi nhận thông tin</a:t>
            </a:r>
            <a:endParaRPr>
              <a:latin typeface="Times New Roman" panose="02020603050405020304" pitchFamily="18" charset="0"/>
              <a:cs typeface="Times New Roman" panose="02020603050405020304" pitchFamily="18" charset="0"/>
            </a:endParaRPr>
          </a:p>
        </p:txBody>
      </p:sp>
      <p:sp>
        <p:nvSpPr>
          <p:cNvPr id="354" name="Google Shape;354;p9"/>
          <p:cNvSpPr/>
          <p:nvPr/>
        </p:nvSpPr>
        <p:spPr>
          <a:xfrm>
            <a:off x="4419600" y="376554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Lựa chọn sách</a:t>
            </a:r>
            <a:endParaRPr>
              <a:latin typeface="Times New Roman" panose="02020603050405020304" pitchFamily="18" charset="0"/>
              <a:cs typeface="Times New Roman" panose="02020603050405020304" pitchFamily="18" charset="0"/>
            </a:endParaRPr>
          </a:p>
        </p:txBody>
      </p:sp>
      <p:sp>
        <p:nvSpPr>
          <p:cNvPr id="355" name="Google Shape;355;p9"/>
          <p:cNvSpPr/>
          <p:nvPr/>
        </p:nvSpPr>
        <p:spPr>
          <a:xfrm>
            <a:off x="6781800" y="375030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Kiểm tra sách còn hay không?</a:t>
            </a:r>
            <a:endParaRPr>
              <a:latin typeface="Times New Roman" panose="02020603050405020304" pitchFamily="18" charset="0"/>
              <a:cs typeface="Times New Roman" panose="02020603050405020304" pitchFamily="18" charset="0"/>
            </a:endParaRPr>
          </a:p>
        </p:txBody>
      </p:sp>
      <p:sp>
        <p:nvSpPr>
          <p:cNvPr id="356" name="Google Shape;356;p9"/>
          <p:cNvSpPr/>
          <p:nvPr/>
        </p:nvSpPr>
        <p:spPr>
          <a:xfrm>
            <a:off x="8991600" y="3750308"/>
            <a:ext cx="1295400" cy="1295400"/>
          </a:xfrm>
          <a:prstGeom prst="rect">
            <a:avLst/>
          </a:prstGeom>
          <a:solidFill>
            <a:schemeClr val="lt1"/>
          </a:solid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panose="02020603050405020304" pitchFamily="18" charset="0"/>
                <a:ea typeface="Georgia"/>
                <a:cs typeface="Times New Roman" panose="02020603050405020304" pitchFamily="18" charset="0"/>
                <a:sym typeface="Georgia"/>
              </a:rPr>
              <a:t>Cho mượn</a:t>
            </a:r>
            <a:endParaRPr>
              <a:latin typeface="Times New Roman" panose="02020603050405020304" pitchFamily="18" charset="0"/>
              <a:cs typeface="Times New Roman" panose="02020603050405020304" pitchFamily="18" charset="0"/>
            </a:endParaRPr>
          </a:p>
        </p:txBody>
      </p:sp>
      <p:sp>
        <p:nvSpPr>
          <p:cNvPr id="357" name="Google Shape;357;p9"/>
          <p:cNvSpPr/>
          <p:nvPr/>
        </p:nvSpPr>
        <p:spPr>
          <a:xfrm>
            <a:off x="3733800" y="4191000"/>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8" name="Google Shape;358;p9"/>
          <p:cNvSpPr/>
          <p:nvPr/>
        </p:nvSpPr>
        <p:spPr>
          <a:xfrm>
            <a:off x="6141720" y="4191000"/>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9" name="Google Shape;359;p9"/>
          <p:cNvSpPr/>
          <p:nvPr/>
        </p:nvSpPr>
        <p:spPr>
          <a:xfrm>
            <a:off x="8378669" y="4169408"/>
            <a:ext cx="304800" cy="457200"/>
          </a:xfrm>
          <a:prstGeom prst="rightArrow">
            <a:avLst>
              <a:gd name="adj1" fmla="val 50000"/>
              <a:gd name="adj2" fmla="val 50000"/>
            </a:avLst>
          </a:prstGeom>
          <a:solidFill>
            <a:schemeClr val="accent6"/>
          </a:solidFill>
          <a:ln w="31750" cap="flat" cmpd="sng">
            <a:solidFill>
              <a:schemeClr val="l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Urban">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6504</Words>
  <Application>Microsoft Office PowerPoint</Application>
  <PresentationFormat>Widescreen</PresentationFormat>
  <Paragraphs>786</Paragraphs>
  <Slides>61</Slides>
  <Notes>61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61</vt:i4>
      </vt:variant>
    </vt:vector>
  </HeadingPairs>
  <TitlesOfParts>
    <vt:vector size="74" baseType="lpstr">
      <vt:lpstr>Arial</vt:lpstr>
      <vt:lpstr>Calibri</vt:lpstr>
      <vt:lpstr>Consolas</vt:lpstr>
      <vt:lpstr>Courier New</vt:lpstr>
      <vt:lpstr>Georgia</vt:lpstr>
      <vt:lpstr>Noto Sans Symbols</vt:lpstr>
      <vt:lpstr>Times</vt:lpstr>
      <vt:lpstr>Times New Roman</vt:lpstr>
      <vt:lpstr>Trebuchet MS</vt:lpstr>
      <vt:lpstr>Wingdings</vt:lpstr>
      <vt:lpstr>Urban</vt:lpstr>
      <vt:lpstr>Custom Design</vt:lpstr>
      <vt:lpstr>Bitmap Image</vt:lpstr>
      <vt:lpstr>PowerPoint Presentation</vt:lpstr>
      <vt:lpstr>Tư Duy Lập Trình: NHẬP MÔN LẬP TRÌNH</vt:lpstr>
      <vt:lpstr>NỘI DUNG</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1. Các phương pháp lập trình</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2. Tổ chức mã nguồn</vt:lpstr>
      <vt:lpstr>3. Phương pháp theo dõi, vá lỗi chương trình</vt:lpstr>
      <vt:lpstr>3. Phương pháp theo dõi, vá lỗi chương trình</vt:lpstr>
      <vt:lpstr>3. Phương pháp theo dõi, vá lỗi chương trình</vt:lpstr>
      <vt:lpstr>4. Kiểm soát lỗi và xử lý ngoại lệ</vt:lpstr>
      <vt:lpstr>4. Kiểm soát lỗi và xử lý ngoại lệ</vt:lpstr>
      <vt:lpstr>4. Kiểm soát lỗi và xử lý ngoại lệ</vt:lpstr>
      <vt:lpstr>4. Kiểm soát lỗi và xử lý ngoại lệ</vt:lpstr>
      <vt:lpstr>4. Kiểm soát lỗi và xử lý ngoại lệ</vt:lpstr>
      <vt:lpstr>4. Kiểm soát lỗi và xử lý ngoại lệ</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 Nguyen Van</dc:creator>
  <cp:lastModifiedBy>Ho Nguyen Van</cp:lastModifiedBy>
  <cp:revision>20</cp:revision>
  <dcterms:created xsi:type="dcterms:W3CDTF">2006-08-16T00:00:00Z</dcterms:created>
  <dcterms:modified xsi:type="dcterms:W3CDTF">2021-09-26T02:17:06Z</dcterms:modified>
</cp:coreProperties>
</file>